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70" r:id="rId12"/>
    <p:sldId id="269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D29257-719C-45E0-B14E-A178D5B89782}" v="102" dt="2025-01-23T14:28:26.116"/>
    <p1510:client id="{EBAB3987-6E13-42E0-9E1E-5524CA45C8B1}" v="48" dt="2025-01-23T12:34:37.60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8" autoAdjust="0"/>
    <p:restoredTop sz="94660"/>
  </p:normalViewPr>
  <p:slideViewPr>
    <p:cSldViewPr snapToGrid="0">
      <p:cViewPr varScale="1">
        <p:scale>
          <a:sx n="83" d="100"/>
          <a:sy n="83" d="100"/>
        </p:scale>
        <p:origin x="219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76BFD2-D4B2-41AB-BA54-DFFE51A1FA5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E7E50CD-935D-45E0-8D89-CC023EE99EFC}">
      <dgm:prSet/>
      <dgm:spPr/>
      <dgm:t>
        <a:bodyPr/>
        <a:lstStyle/>
        <a:p>
          <a:r>
            <a:rPr lang="fr-FR"/>
            <a:t>Presentation of the subject</a:t>
          </a:r>
          <a:endParaRPr lang="en-US"/>
        </a:p>
      </dgm:t>
    </dgm:pt>
    <dgm:pt modelId="{9EF16302-9A86-443F-A5D2-DCE4A870AD02}" type="parTrans" cxnId="{C229BE9D-6373-4B04-9757-165D9AD8D7A9}">
      <dgm:prSet/>
      <dgm:spPr/>
      <dgm:t>
        <a:bodyPr/>
        <a:lstStyle/>
        <a:p>
          <a:endParaRPr lang="en-US"/>
        </a:p>
      </dgm:t>
    </dgm:pt>
    <dgm:pt modelId="{EEF1E0A5-5447-488D-8107-8F59320FFBA0}" type="sibTrans" cxnId="{C229BE9D-6373-4B04-9757-165D9AD8D7A9}">
      <dgm:prSet/>
      <dgm:spPr/>
      <dgm:t>
        <a:bodyPr/>
        <a:lstStyle/>
        <a:p>
          <a:endParaRPr lang="en-US"/>
        </a:p>
      </dgm:t>
    </dgm:pt>
    <dgm:pt modelId="{A9124819-C3BF-4F19-94BB-0831FBB1D654}">
      <dgm:prSet/>
      <dgm:spPr/>
      <dgm:t>
        <a:bodyPr/>
        <a:lstStyle/>
        <a:p>
          <a:r>
            <a:rPr lang="fr-FR"/>
            <a:t>Architecture </a:t>
          </a:r>
          <a:endParaRPr lang="en-US"/>
        </a:p>
      </dgm:t>
    </dgm:pt>
    <dgm:pt modelId="{760D4066-F34E-49E5-BED6-7ABD84529D27}" type="parTrans" cxnId="{B4433C0E-A6F3-431C-B416-1EDE8BE0EFA9}">
      <dgm:prSet/>
      <dgm:spPr/>
      <dgm:t>
        <a:bodyPr/>
        <a:lstStyle/>
        <a:p>
          <a:endParaRPr lang="en-US"/>
        </a:p>
      </dgm:t>
    </dgm:pt>
    <dgm:pt modelId="{889F994D-2A03-4EEA-B718-3FEE66245B59}" type="sibTrans" cxnId="{B4433C0E-A6F3-431C-B416-1EDE8BE0EFA9}">
      <dgm:prSet/>
      <dgm:spPr/>
      <dgm:t>
        <a:bodyPr/>
        <a:lstStyle/>
        <a:p>
          <a:endParaRPr lang="en-US"/>
        </a:p>
      </dgm:t>
    </dgm:pt>
    <dgm:pt modelId="{4D3198D7-14F9-461A-A2D8-C1C5B14497FA}">
      <dgm:prSet/>
      <dgm:spPr/>
      <dgm:t>
        <a:bodyPr/>
        <a:lstStyle/>
        <a:p>
          <a:r>
            <a:rPr lang="fr-FR"/>
            <a:t>Detail Data</a:t>
          </a:r>
          <a:endParaRPr lang="en-US"/>
        </a:p>
      </dgm:t>
    </dgm:pt>
    <dgm:pt modelId="{1152B5F7-7BBC-45F7-973C-DBFFF084CDEA}" type="parTrans" cxnId="{C00A4FF5-BB9E-475B-9BF1-FA52379692E2}">
      <dgm:prSet/>
      <dgm:spPr/>
      <dgm:t>
        <a:bodyPr/>
        <a:lstStyle/>
        <a:p>
          <a:endParaRPr lang="en-US"/>
        </a:p>
      </dgm:t>
    </dgm:pt>
    <dgm:pt modelId="{428D75A7-EBD8-4145-B0A2-013EE1E6B4A5}" type="sibTrans" cxnId="{C00A4FF5-BB9E-475B-9BF1-FA52379692E2}">
      <dgm:prSet/>
      <dgm:spPr/>
      <dgm:t>
        <a:bodyPr/>
        <a:lstStyle/>
        <a:p>
          <a:endParaRPr lang="en-US"/>
        </a:p>
      </dgm:t>
    </dgm:pt>
    <dgm:pt modelId="{697BF140-B7D1-41C6-9A1E-29295FDABD3D}">
      <dgm:prSet/>
      <dgm:spPr/>
      <dgm:t>
        <a:bodyPr/>
        <a:lstStyle/>
        <a:p>
          <a:r>
            <a:rPr lang="fr-FR"/>
            <a:t>Models</a:t>
          </a:r>
          <a:endParaRPr lang="en-US"/>
        </a:p>
      </dgm:t>
    </dgm:pt>
    <dgm:pt modelId="{16E676FB-0474-4B4A-89A6-E9EE715266D4}" type="parTrans" cxnId="{77D461CD-A6CE-4D1B-90D0-A612B57DB9D8}">
      <dgm:prSet/>
      <dgm:spPr/>
      <dgm:t>
        <a:bodyPr/>
        <a:lstStyle/>
        <a:p>
          <a:endParaRPr lang="en-US"/>
        </a:p>
      </dgm:t>
    </dgm:pt>
    <dgm:pt modelId="{5579D6A3-4FB7-4CD7-AF5F-F954E2A18C8B}" type="sibTrans" cxnId="{77D461CD-A6CE-4D1B-90D0-A612B57DB9D8}">
      <dgm:prSet/>
      <dgm:spPr/>
      <dgm:t>
        <a:bodyPr/>
        <a:lstStyle/>
        <a:p>
          <a:endParaRPr lang="en-US"/>
        </a:p>
      </dgm:t>
    </dgm:pt>
    <dgm:pt modelId="{612EDD0E-6F51-46A5-8D90-134E6A02E2F4}">
      <dgm:prSet/>
      <dgm:spPr/>
      <dgm:t>
        <a:bodyPr/>
        <a:lstStyle/>
        <a:p>
          <a:r>
            <a:rPr lang="fr-FR"/>
            <a:t>Demonstration</a:t>
          </a:r>
          <a:endParaRPr lang="en-US"/>
        </a:p>
      </dgm:t>
    </dgm:pt>
    <dgm:pt modelId="{17003BB1-6AF6-41EC-B2FF-29F418BE1AE1}" type="parTrans" cxnId="{6828EB85-5390-4CFA-B194-56515A0FDF75}">
      <dgm:prSet/>
      <dgm:spPr/>
      <dgm:t>
        <a:bodyPr/>
        <a:lstStyle/>
        <a:p>
          <a:endParaRPr lang="en-US"/>
        </a:p>
      </dgm:t>
    </dgm:pt>
    <dgm:pt modelId="{544E3329-A511-4BB5-AF63-F913B4D2084B}" type="sibTrans" cxnId="{6828EB85-5390-4CFA-B194-56515A0FDF75}">
      <dgm:prSet/>
      <dgm:spPr/>
      <dgm:t>
        <a:bodyPr/>
        <a:lstStyle/>
        <a:p>
          <a:endParaRPr lang="en-US"/>
        </a:p>
      </dgm:t>
    </dgm:pt>
    <dgm:pt modelId="{5B186043-75D3-4577-902F-F596BF560A5A}">
      <dgm:prSet/>
      <dgm:spPr/>
      <dgm:t>
        <a:bodyPr/>
        <a:lstStyle/>
        <a:p>
          <a:r>
            <a:rPr lang="fr-FR"/>
            <a:t>Results </a:t>
          </a:r>
          <a:endParaRPr lang="en-US"/>
        </a:p>
      </dgm:t>
    </dgm:pt>
    <dgm:pt modelId="{BFC63F5B-976A-480B-AAA6-38192C17CECF}" type="parTrans" cxnId="{06D93CEA-818D-4E28-B8A9-19079C623861}">
      <dgm:prSet/>
      <dgm:spPr/>
      <dgm:t>
        <a:bodyPr/>
        <a:lstStyle/>
        <a:p>
          <a:endParaRPr lang="en-US"/>
        </a:p>
      </dgm:t>
    </dgm:pt>
    <dgm:pt modelId="{FC1DA558-CB84-4314-8E13-F9B4923E006E}" type="sibTrans" cxnId="{06D93CEA-818D-4E28-B8A9-19079C623861}">
      <dgm:prSet/>
      <dgm:spPr/>
      <dgm:t>
        <a:bodyPr/>
        <a:lstStyle/>
        <a:p>
          <a:endParaRPr lang="en-US"/>
        </a:p>
      </dgm:t>
    </dgm:pt>
    <dgm:pt modelId="{BF015C1E-0754-4712-BA17-809D42CF33BA}">
      <dgm:prSet/>
      <dgm:spPr/>
      <dgm:t>
        <a:bodyPr/>
        <a:lstStyle/>
        <a:p>
          <a:r>
            <a:rPr lang="fr-FR"/>
            <a:t>Conclusion</a:t>
          </a:r>
          <a:endParaRPr lang="en-US"/>
        </a:p>
      </dgm:t>
    </dgm:pt>
    <dgm:pt modelId="{FD30F05E-F869-4D98-B6C9-E18714B66C48}" type="parTrans" cxnId="{20096E84-F62D-4D7C-B283-33EDEA8BA6FA}">
      <dgm:prSet/>
      <dgm:spPr/>
      <dgm:t>
        <a:bodyPr/>
        <a:lstStyle/>
        <a:p>
          <a:endParaRPr lang="en-US"/>
        </a:p>
      </dgm:t>
    </dgm:pt>
    <dgm:pt modelId="{4AB80C8D-558E-43A1-AC58-68595016A16F}" type="sibTrans" cxnId="{20096E84-F62D-4D7C-B283-33EDEA8BA6FA}">
      <dgm:prSet/>
      <dgm:spPr/>
      <dgm:t>
        <a:bodyPr/>
        <a:lstStyle/>
        <a:p>
          <a:endParaRPr lang="en-US"/>
        </a:p>
      </dgm:t>
    </dgm:pt>
    <dgm:pt modelId="{04A21836-712B-4FC3-A6AD-7F8FB392E33D}" type="pres">
      <dgm:prSet presAssocID="{A376BFD2-D4B2-41AB-BA54-DFFE51A1FA52}" presName="linear" presStyleCnt="0">
        <dgm:presLayoutVars>
          <dgm:animLvl val="lvl"/>
          <dgm:resizeHandles val="exact"/>
        </dgm:presLayoutVars>
      </dgm:prSet>
      <dgm:spPr/>
    </dgm:pt>
    <dgm:pt modelId="{A15D56D4-D05E-4EB5-A142-2CF6F2F04440}" type="pres">
      <dgm:prSet presAssocID="{EE7E50CD-935D-45E0-8D89-CC023EE99EFC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33093895-248A-4E3B-8BF4-6EABDC4C72FD}" type="pres">
      <dgm:prSet presAssocID="{EEF1E0A5-5447-488D-8107-8F59320FFBA0}" presName="spacer" presStyleCnt="0"/>
      <dgm:spPr/>
    </dgm:pt>
    <dgm:pt modelId="{4586D474-CBCB-466E-8E01-A8A6763C78C9}" type="pres">
      <dgm:prSet presAssocID="{A9124819-C3BF-4F19-94BB-0831FBB1D654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8C7C7CE7-BC63-4839-9D06-D455D82C5E56}" type="pres">
      <dgm:prSet presAssocID="{889F994D-2A03-4EEA-B718-3FEE66245B59}" presName="spacer" presStyleCnt="0"/>
      <dgm:spPr/>
    </dgm:pt>
    <dgm:pt modelId="{16451F96-375E-4CF0-A93C-7A98562BE3D2}" type="pres">
      <dgm:prSet presAssocID="{4D3198D7-14F9-461A-A2D8-C1C5B14497FA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3F4C2904-5D37-4C2C-94F2-158156517002}" type="pres">
      <dgm:prSet presAssocID="{428D75A7-EBD8-4145-B0A2-013EE1E6B4A5}" presName="spacer" presStyleCnt="0"/>
      <dgm:spPr/>
    </dgm:pt>
    <dgm:pt modelId="{E29B91D9-4E29-4E94-A06C-D20D7E1D2A83}" type="pres">
      <dgm:prSet presAssocID="{697BF140-B7D1-41C6-9A1E-29295FDABD3D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5F2995F9-3923-45AB-91BC-F16A98B3D359}" type="pres">
      <dgm:prSet presAssocID="{5579D6A3-4FB7-4CD7-AF5F-F954E2A18C8B}" presName="spacer" presStyleCnt="0"/>
      <dgm:spPr/>
    </dgm:pt>
    <dgm:pt modelId="{FDD984B0-7C63-4FBE-83B8-97BF3259BF2F}" type="pres">
      <dgm:prSet presAssocID="{612EDD0E-6F51-46A5-8D90-134E6A02E2F4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0649D01D-B2DA-4012-8508-33EE72C522F7}" type="pres">
      <dgm:prSet presAssocID="{544E3329-A511-4BB5-AF63-F913B4D2084B}" presName="spacer" presStyleCnt="0"/>
      <dgm:spPr/>
    </dgm:pt>
    <dgm:pt modelId="{7737EA13-44A9-4E7B-B448-F1636C838FA0}" type="pres">
      <dgm:prSet presAssocID="{5B186043-75D3-4577-902F-F596BF560A5A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7B37FB13-DBF3-4A11-A4D7-5B8E9B005DBB}" type="pres">
      <dgm:prSet presAssocID="{FC1DA558-CB84-4314-8E13-F9B4923E006E}" presName="spacer" presStyleCnt="0"/>
      <dgm:spPr/>
    </dgm:pt>
    <dgm:pt modelId="{73B62A16-8799-4F07-B0AD-803CD6E51000}" type="pres">
      <dgm:prSet presAssocID="{BF015C1E-0754-4712-BA17-809D42CF33BA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B4433C0E-A6F3-431C-B416-1EDE8BE0EFA9}" srcId="{A376BFD2-D4B2-41AB-BA54-DFFE51A1FA52}" destId="{A9124819-C3BF-4F19-94BB-0831FBB1D654}" srcOrd="1" destOrd="0" parTransId="{760D4066-F34E-49E5-BED6-7ABD84529D27}" sibTransId="{889F994D-2A03-4EEA-B718-3FEE66245B59}"/>
    <dgm:cxn modelId="{68E26F12-AD78-421F-A83B-08FE8D7CC91F}" type="presOf" srcId="{EE7E50CD-935D-45E0-8D89-CC023EE99EFC}" destId="{A15D56D4-D05E-4EB5-A142-2CF6F2F04440}" srcOrd="0" destOrd="0" presId="urn:microsoft.com/office/officeart/2005/8/layout/vList2"/>
    <dgm:cxn modelId="{9E027D1C-B02E-49AA-8198-2AAB3C9E0B30}" type="presOf" srcId="{612EDD0E-6F51-46A5-8D90-134E6A02E2F4}" destId="{FDD984B0-7C63-4FBE-83B8-97BF3259BF2F}" srcOrd="0" destOrd="0" presId="urn:microsoft.com/office/officeart/2005/8/layout/vList2"/>
    <dgm:cxn modelId="{F942EA40-364F-4E22-8E0B-92D2B2B9A10D}" type="presOf" srcId="{5B186043-75D3-4577-902F-F596BF560A5A}" destId="{7737EA13-44A9-4E7B-B448-F1636C838FA0}" srcOrd="0" destOrd="0" presId="urn:microsoft.com/office/officeart/2005/8/layout/vList2"/>
    <dgm:cxn modelId="{D7450863-323E-489D-90A8-F5CC7E413978}" type="presOf" srcId="{697BF140-B7D1-41C6-9A1E-29295FDABD3D}" destId="{E29B91D9-4E29-4E94-A06C-D20D7E1D2A83}" srcOrd="0" destOrd="0" presId="urn:microsoft.com/office/officeart/2005/8/layout/vList2"/>
    <dgm:cxn modelId="{20096E84-F62D-4D7C-B283-33EDEA8BA6FA}" srcId="{A376BFD2-D4B2-41AB-BA54-DFFE51A1FA52}" destId="{BF015C1E-0754-4712-BA17-809D42CF33BA}" srcOrd="6" destOrd="0" parTransId="{FD30F05E-F869-4D98-B6C9-E18714B66C48}" sibTransId="{4AB80C8D-558E-43A1-AC58-68595016A16F}"/>
    <dgm:cxn modelId="{0CC6A184-251F-4083-9055-BDC3D4C02E18}" type="presOf" srcId="{4D3198D7-14F9-461A-A2D8-C1C5B14497FA}" destId="{16451F96-375E-4CF0-A93C-7A98562BE3D2}" srcOrd="0" destOrd="0" presId="urn:microsoft.com/office/officeart/2005/8/layout/vList2"/>
    <dgm:cxn modelId="{6828EB85-5390-4CFA-B194-56515A0FDF75}" srcId="{A376BFD2-D4B2-41AB-BA54-DFFE51A1FA52}" destId="{612EDD0E-6F51-46A5-8D90-134E6A02E2F4}" srcOrd="4" destOrd="0" parTransId="{17003BB1-6AF6-41EC-B2FF-29F418BE1AE1}" sibTransId="{544E3329-A511-4BB5-AF63-F913B4D2084B}"/>
    <dgm:cxn modelId="{C229BE9D-6373-4B04-9757-165D9AD8D7A9}" srcId="{A376BFD2-D4B2-41AB-BA54-DFFE51A1FA52}" destId="{EE7E50CD-935D-45E0-8D89-CC023EE99EFC}" srcOrd="0" destOrd="0" parTransId="{9EF16302-9A86-443F-A5D2-DCE4A870AD02}" sibTransId="{EEF1E0A5-5447-488D-8107-8F59320FFBA0}"/>
    <dgm:cxn modelId="{6E3DE9B1-0E48-494A-986A-A2EAE6E2A887}" type="presOf" srcId="{A376BFD2-D4B2-41AB-BA54-DFFE51A1FA52}" destId="{04A21836-712B-4FC3-A6AD-7F8FB392E33D}" srcOrd="0" destOrd="0" presId="urn:microsoft.com/office/officeart/2005/8/layout/vList2"/>
    <dgm:cxn modelId="{7E20DCB7-A1E2-4097-BAF5-B47372066058}" type="presOf" srcId="{A9124819-C3BF-4F19-94BB-0831FBB1D654}" destId="{4586D474-CBCB-466E-8E01-A8A6763C78C9}" srcOrd="0" destOrd="0" presId="urn:microsoft.com/office/officeart/2005/8/layout/vList2"/>
    <dgm:cxn modelId="{77D461CD-A6CE-4D1B-90D0-A612B57DB9D8}" srcId="{A376BFD2-D4B2-41AB-BA54-DFFE51A1FA52}" destId="{697BF140-B7D1-41C6-9A1E-29295FDABD3D}" srcOrd="3" destOrd="0" parTransId="{16E676FB-0474-4B4A-89A6-E9EE715266D4}" sibTransId="{5579D6A3-4FB7-4CD7-AF5F-F954E2A18C8B}"/>
    <dgm:cxn modelId="{06D93CEA-818D-4E28-B8A9-19079C623861}" srcId="{A376BFD2-D4B2-41AB-BA54-DFFE51A1FA52}" destId="{5B186043-75D3-4577-902F-F596BF560A5A}" srcOrd="5" destOrd="0" parTransId="{BFC63F5B-976A-480B-AAA6-38192C17CECF}" sibTransId="{FC1DA558-CB84-4314-8E13-F9B4923E006E}"/>
    <dgm:cxn modelId="{C00A4FF5-BB9E-475B-9BF1-FA52379692E2}" srcId="{A376BFD2-D4B2-41AB-BA54-DFFE51A1FA52}" destId="{4D3198D7-14F9-461A-A2D8-C1C5B14497FA}" srcOrd="2" destOrd="0" parTransId="{1152B5F7-7BBC-45F7-973C-DBFFF084CDEA}" sibTransId="{428D75A7-EBD8-4145-B0A2-013EE1E6B4A5}"/>
    <dgm:cxn modelId="{C13E41F9-5B98-4778-91E9-9E8EFC2A7828}" type="presOf" srcId="{BF015C1E-0754-4712-BA17-809D42CF33BA}" destId="{73B62A16-8799-4F07-B0AD-803CD6E51000}" srcOrd="0" destOrd="0" presId="urn:microsoft.com/office/officeart/2005/8/layout/vList2"/>
    <dgm:cxn modelId="{94EF2F7F-7B0D-48AC-B685-9EE987C3B93F}" type="presParOf" srcId="{04A21836-712B-4FC3-A6AD-7F8FB392E33D}" destId="{A15D56D4-D05E-4EB5-A142-2CF6F2F04440}" srcOrd="0" destOrd="0" presId="urn:microsoft.com/office/officeart/2005/8/layout/vList2"/>
    <dgm:cxn modelId="{1CEF1B8A-78BA-49A5-B7FF-41E8AC787C02}" type="presParOf" srcId="{04A21836-712B-4FC3-A6AD-7F8FB392E33D}" destId="{33093895-248A-4E3B-8BF4-6EABDC4C72FD}" srcOrd="1" destOrd="0" presId="urn:microsoft.com/office/officeart/2005/8/layout/vList2"/>
    <dgm:cxn modelId="{C8A16F9A-7936-4B54-8B58-3F62756FFC91}" type="presParOf" srcId="{04A21836-712B-4FC3-A6AD-7F8FB392E33D}" destId="{4586D474-CBCB-466E-8E01-A8A6763C78C9}" srcOrd="2" destOrd="0" presId="urn:microsoft.com/office/officeart/2005/8/layout/vList2"/>
    <dgm:cxn modelId="{6175D935-5263-467D-BBA5-6CB3C1B8567E}" type="presParOf" srcId="{04A21836-712B-4FC3-A6AD-7F8FB392E33D}" destId="{8C7C7CE7-BC63-4839-9D06-D455D82C5E56}" srcOrd="3" destOrd="0" presId="urn:microsoft.com/office/officeart/2005/8/layout/vList2"/>
    <dgm:cxn modelId="{FE68BEBF-CCE7-40B5-B5A7-C54A2AA5521F}" type="presParOf" srcId="{04A21836-712B-4FC3-A6AD-7F8FB392E33D}" destId="{16451F96-375E-4CF0-A93C-7A98562BE3D2}" srcOrd="4" destOrd="0" presId="urn:microsoft.com/office/officeart/2005/8/layout/vList2"/>
    <dgm:cxn modelId="{CBE685F2-3CCB-4AAF-8398-C2DE2AF660E3}" type="presParOf" srcId="{04A21836-712B-4FC3-A6AD-7F8FB392E33D}" destId="{3F4C2904-5D37-4C2C-94F2-158156517002}" srcOrd="5" destOrd="0" presId="urn:microsoft.com/office/officeart/2005/8/layout/vList2"/>
    <dgm:cxn modelId="{46C66735-29CA-4EBB-9CCB-A3B62CB8A819}" type="presParOf" srcId="{04A21836-712B-4FC3-A6AD-7F8FB392E33D}" destId="{E29B91D9-4E29-4E94-A06C-D20D7E1D2A83}" srcOrd="6" destOrd="0" presId="urn:microsoft.com/office/officeart/2005/8/layout/vList2"/>
    <dgm:cxn modelId="{FBE4E772-60FA-4FF7-9381-39F0B859D072}" type="presParOf" srcId="{04A21836-712B-4FC3-A6AD-7F8FB392E33D}" destId="{5F2995F9-3923-45AB-91BC-F16A98B3D359}" srcOrd="7" destOrd="0" presId="urn:microsoft.com/office/officeart/2005/8/layout/vList2"/>
    <dgm:cxn modelId="{336B3091-47E3-4E52-91C5-90AB85F5256B}" type="presParOf" srcId="{04A21836-712B-4FC3-A6AD-7F8FB392E33D}" destId="{FDD984B0-7C63-4FBE-83B8-97BF3259BF2F}" srcOrd="8" destOrd="0" presId="urn:microsoft.com/office/officeart/2005/8/layout/vList2"/>
    <dgm:cxn modelId="{8117328A-9EE6-45DD-9E84-9080F0B6817E}" type="presParOf" srcId="{04A21836-712B-4FC3-A6AD-7F8FB392E33D}" destId="{0649D01D-B2DA-4012-8508-33EE72C522F7}" srcOrd="9" destOrd="0" presId="urn:microsoft.com/office/officeart/2005/8/layout/vList2"/>
    <dgm:cxn modelId="{BF9EFDD2-CE0A-48AE-8BAC-9CB6E794B335}" type="presParOf" srcId="{04A21836-712B-4FC3-A6AD-7F8FB392E33D}" destId="{7737EA13-44A9-4E7B-B448-F1636C838FA0}" srcOrd="10" destOrd="0" presId="urn:microsoft.com/office/officeart/2005/8/layout/vList2"/>
    <dgm:cxn modelId="{9C246328-E3D5-4FEC-B7DB-DC3EF8A1F3D0}" type="presParOf" srcId="{04A21836-712B-4FC3-A6AD-7F8FB392E33D}" destId="{7B37FB13-DBF3-4A11-A4D7-5B8E9B005DBB}" srcOrd="11" destOrd="0" presId="urn:microsoft.com/office/officeart/2005/8/layout/vList2"/>
    <dgm:cxn modelId="{79399B2A-E25A-485A-B103-C9A7DF8CEA67}" type="presParOf" srcId="{04A21836-712B-4FC3-A6AD-7F8FB392E33D}" destId="{73B62A16-8799-4F07-B0AD-803CD6E51000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5D56D4-D05E-4EB5-A142-2CF6F2F04440}">
      <dsp:nvSpPr>
        <dsp:cNvPr id="0" name=""/>
        <dsp:cNvSpPr/>
      </dsp:nvSpPr>
      <dsp:spPr>
        <a:xfrm>
          <a:off x="0" y="23900"/>
          <a:ext cx="9527275" cy="466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Presentation of the subject</a:t>
          </a:r>
          <a:endParaRPr lang="en-US" sz="1900" kern="1200"/>
        </a:p>
      </dsp:txBody>
      <dsp:txXfrm>
        <a:off x="22789" y="46689"/>
        <a:ext cx="9481697" cy="421252"/>
      </dsp:txXfrm>
    </dsp:sp>
    <dsp:sp modelId="{4586D474-CBCB-466E-8E01-A8A6763C78C9}">
      <dsp:nvSpPr>
        <dsp:cNvPr id="0" name=""/>
        <dsp:cNvSpPr/>
      </dsp:nvSpPr>
      <dsp:spPr>
        <a:xfrm>
          <a:off x="0" y="545450"/>
          <a:ext cx="9527275" cy="466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Architecture </a:t>
          </a:r>
          <a:endParaRPr lang="en-US" sz="1900" kern="1200"/>
        </a:p>
      </dsp:txBody>
      <dsp:txXfrm>
        <a:off x="22789" y="568239"/>
        <a:ext cx="9481697" cy="421252"/>
      </dsp:txXfrm>
    </dsp:sp>
    <dsp:sp modelId="{16451F96-375E-4CF0-A93C-7A98562BE3D2}">
      <dsp:nvSpPr>
        <dsp:cNvPr id="0" name=""/>
        <dsp:cNvSpPr/>
      </dsp:nvSpPr>
      <dsp:spPr>
        <a:xfrm>
          <a:off x="0" y="1067000"/>
          <a:ext cx="9527275" cy="466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Detail Data</a:t>
          </a:r>
          <a:endParaRPr lang="en-US" sz="1900" kern="1200"/>
        </a:p>
      </dsp:txBody>
      <dsp:txXfrm>
        <a:off x="22789" y="1089789"/>
        <a:ext cx="9481697" cy="421252"/>
      </dsp:txXfrm>
    </dsp:sp>
    <dsp:sp modelId="{E29B91D9-4E29-4E94-A06C-D20D7E1D2A83}">
      <dsp:nvSpPr>
        <dsp:cNvPr id="0" name=""/>
        <dsp:cNvSpPr/>
      </dsp:nvSpPr>
      <dsp:spPr>
        <a:xfrm>
          <a:off x="0" y="1588550"/>
          <a:ext cx="9527275" cy="466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Models</a:t>
          </a:r>
          <a:endParaRPr lang="en-US" sz="1900" kern="1200"/>
        </a:p>
      </dsp:txBody>
      <dsp:txXfrm>
        <a:off x="22789" y="1611339"/>
        <a:ext cx="9481697" cy="421252"/>
      </dsp:txXfrm>
    </dsp:sp>
    <dsp:sp modelId="{FDD984B0-7C63-4FBE-83B8-97BF3259BF2F}">
      <dsp:nvSpPr>
        <dsp:cNvPr id="0" name=""/>
        <dsp:cNvSpPr/>
      </dsp:nvSpPr>
      <dsp:spPr>
        <a:xfrm>
          <a:off x="0" y="2110100"/>
          <a:ext cx="9527275" cy="466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Demonstration</a:t>
          </a:r>
          <a:endParaRPr lang="en-US" sz="1900" kern="1200"/>
        </a:p>
      </dsp:txBody>
      <dsp:txXfrm>
        <a:off x="22789" y="2132889"/>
        <a:ext cx="9481697" cy="421252"/>
      </dsp:txXfrm>
    </dsp:sp>
    <dsp:sp modelId="{7737EA13-44A9-4E7B-B448-F1636C838FA0}">
      <dsp:nvSpPr>
        <dsp:cNvPr id="0" name=""/>
        <dsp:cNvSpPr/>
      </dsp:nvSpPr>
      <dsp:spPr>
        <a:xfrm>
          <a:off x="0" y="2631650"/>
          <a:ext cx="9527275" cy="466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Results </a:t>
          </a:r>
          <a:endParaRPr lang="en-US" sz="1900" kern="1200"/>
        </a:p>
      </dsp:txBody>
      <dsp:txXfrm>
        <a:off x="22789" y="2654439"/>
        <a:ext cx="9481697" cy="421252"/>
      </dsp:txXfrm>
    </dsp:sp>
    <dsp:sp modelId="{73B62A16-8799-4F07-B0AD-803CD6E51000}">
      <dsp:nvSpPr>
        <dsp:cNvPr id="0" name=""/>
        <dsp:cNvSpPr/>
      </dsp:nvSpPr>
      <dsp:spPr>
        <a:xfrm>
          <a:off x="0" y="3153200"/>
          <a:ext cx="9527275" cy="466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kern="1200"/>
            <a:t>Conclusion</a:t>
          </a:r>
          <a:endParaRPr lang="en-US" sz="1900" kern="1200"/>
        </a:p>
      </dsp:txBody>
      <dsp:txXfrm>
        <a:off x="22789" y="3175989"/>
        <a:ext cx="9481697" cy="4212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957716-6D9E-4F2B-870B-0A315F7E8D90}" type="datetimeFigureOut">
              <a:rPr lang="fr-FR" smtClean="0"/>
              <a:t>23/01/2025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EFA8F2-EC96-4E1B-8207-20079FC16F5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9043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EFA8F2-EC96-4E1B-8207-20079FC16F5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5934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The aim of this project is to create a real time streaming application with Kafka, collecting financial data from Yahoo Finance API. The main goal was to design a pipeline that could handle both historical data and real-time data streams, to predict stock prices of large companies like AXA, HSBC, Toyota, Alibaba, and Google. We developed several models, including batch model with Scikit-learn and incremental adaptive models with River, while visualizing the results in an interactive </a:t>
            </a:r>
            <a:r>
              <a:rPr lang="en-US" sz="1800" kern="100" err="1"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Streamlit</a:t>
            </a:r>
            <a:r>
              <a:rPr lang="en-U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 dashboard.</a:t>
            </a:r>
            <a:endParaRPr lang="fr-FR" sz="1800" kern="100">
              <a:effectLst/>
              <a:latin typeface="Aptos" panose="020B0004020202020204" pitchFamily="34" charset="0"/>
              <a:ea typeface="Aptos" panose="020B0004020202020204" pitchFamily="34" charset="0"/>
              <a:cs typeface="Latha" panose="020B0604020202020204" pitchFamily="34" charset="0"/>
            </a:endParaRP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EFA8F2-EC96-4E1B-8207-20079FC16F5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942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84DA-E3E0-4099-8BC4-1813584CD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415" y="800100"/>
            <a:ext cx="8447314" cy="3314694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BD63B-9405-4E42-9E2F-07573F9B1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6415" y="4909459"/>
            <a:ext cx="8292874" cy="914395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8D03A-9A11-476C-B52A-593F3C019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A0168-EB40-45AF-89A1-87DE0A55FFC6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50CD1-7906-4885-9A4D-B764220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ECA96-1AD5-41FE-AB5C-68ABD652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09E39A-DA3F-4BDC-A89A-6545C1DD3721}"/>
              </a:ext>
            </a:extLst>
          </p:cNvPr>
          <p:cNvCxnSpPr>
            <a:cxnSpLocks/>
          </p:cNvCxnSpPr>
          <p:nvPr/>
        </p:nvCxnSpPr>
        <p:spPr>
          <a:xfrm>
            <a:off x="360154" y="460266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2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B4882-AC48-4F1E-837D-E154BEEDC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613106" cy="12828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D34B7-C335-425E-BF89-DB1A0C235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914525"/>
            <a:ext cx="9613106" cy="3883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63754-C885-4DC6-962D-C86126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CA68F-747D-436A-B5BB-2EBC3ED499E4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C9693-03CD-4EBD-A3D7-BE310CD5F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BBD01-5E50-4FF1-A1D6-B24B7B75E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610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EA1D39-AB23-4CEE-BBAA-55B29415D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78644"/>
            <a:ext cx="1912144" cy="5272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20688-FA9B-4ABD-9E9E-C7EADE949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578643"/>
            <a:ext cx="7943848" cy="5272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B1A6B-AE19-4BD4-AE49-43E78CC0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8DC11-9E39-40A0-B3DC-E3F2AD04A616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62144-27EE-4CE0-B167-F5DBA41B3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A40B2-EFB0-47EA-878B-6405E1DC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98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2BEE8-2E4A-4A4A-833E-89D8D794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6CFDA-CDBF-4B24-9EC3-827F540F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08595"/>
            <a:ext cx="9527275" cy="36439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871D-4A14-4A17-A0ED-7DDA7752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5BD654-899B-4DAF-93B9-1CBCAB5F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F7FCA-B968-443D-90A7-E0F3C6D6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F5CC56-CBE8-4152-AD5E-982DD286AA28}"/>
              </a:ext>
            </a:extLst>
          </p:cNvPr>
          <p:cNvCxnSpPr>
            <a:cxnSpLocks/>
          </p:cNvCxnSpPr>
          <p:nvPr/>
        </p:nvCxnSpPr>
        <p:spPr>
          <a:xfrm>
            <a:off x="386707" y="19050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0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95B8-786F-418B-9367-52B1952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3426"/>
            <a:ext cx="8840344" cy="34890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CF574-9044-4964-B6AE-A3983D595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18488"/>
            <a:ext cx="8840344" cy="90077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2A109-E9F9-428E-858A-38375BF1D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05506-6815-4E0E-B1DE-ECA35C2016DF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BA6F-665B-4D62-84D1-23E03428C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1A2D7-4390-4B51-90D4-900EAAB13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40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66EE-5127-48B4-A6F6-F5F6B38D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87828"/>
            <a:ext cx="9578683" cy="99060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7B8A9-5914-49F9-8E0E-C8723C5339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2057407"/>
            <a:ext cx="4318906" cy="3725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D0C2-CAEA-4E31-8FA6-D866315DF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69577" y="2057407"/>
            <a:ext cx="4405746" cy="37251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E5DE2-0BD6-45B3-BDB1-675BA058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E85F7-A724-48A4-9D33-CEBC5174E865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622B7-97C1-4C72-BCA9-290DC716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7BEE3-B3AE-45B6-924A-08ABC951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10397D-8A25-4307-B58D-8DE617EFD26D}"/>
              </a:ext>
            </a:extLst>
          </p:cNvPr>
          <p:cNvCxnSpPr>
            <a:cxnSpLocks/>
          </p:cNvCxnSpPr>
          <p:nvPr/>
        </p:nvCxnSpPr>
        <p:spPr>
          <a:xfrm>
            <a:off x="375523" y="1760404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B747697-5C57-4DA6-8ED6-CAB14CDD220A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854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22296-2B01-4044-AD7B-497BAC8AE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951491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F08880-DE5D-4299-BAC3-D45377C49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989859"/>
            <a:ext cx="4381644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2A655D-7A3A-4BA5-B82A-744276BE2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713126"/>
            <a:ext cx="4381644" cy="31213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037933-BDAC-4317-9B7E-E30CF0B42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50530" y="1989859"/>
            <a:ext cx="4487137" cy="602671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A5878F-AE56-4F8C-A84A-A8534180D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50531" y="2713127"/>
            <a:ext cx="4487136" cy="31213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FF249A-9D93-4A8E-9284-5AB19AC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06E7A-BDD3-46A3-BEE2-EB821F9236B4}" type="datetime1">
              <a:rPr lang="en-US" smtClean="0"/>
              <a:t>1/23/2025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563883-9438-44C9-877E-EC771D1B3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5ED3CC-D7BA-43BD-973A-B09921FE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4B03ADF-AEED-49C1-9CF7-7749387E2A4F}"/>
              </a:ext>
            </a:extLst>
          </p:cNvPr>
          <p:cNvCxnSpPr>
            <a:cxnSpLocks/>
          </p:cNvCxnSpPr>
          <p:nvPr/>
        </p:nvCxnSpPr>
        <p:spPr>
          <a:xfrm>
            <a:off x="378503" y="1752600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5345CA-2FC8-42B9-85F7-84F77724D011}"/>
              </a:ext>
            </a:extLst>
          </p:cNvPr>
          <p:cNvCxnSpPr>
            <a:cxnSpLocks/>
          </p:cNvCxnSpPr>
          <p:nvPr/>
        </p:nvCxnSpPr>
        <p:spPr>
          <a:xfrm>
            <a:off x="5563342" y="1752600"/>
            <a:ext cx="0" cy="4300105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677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8770-E2EE-4C9B-9F89-128DAC66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116" y="703687"/>
            <a:ext cx="9406190" cy="17225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1CE391-8E22-4716-8A8B-C39BA61A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540C-9440-4E7A-B71A-BEFEE06869E3}" type="datetime1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6C042F-179F-4DBC-80B7-34B89EA2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86EA4-4BE5-4D17-A1DC-196FEA972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649B6B-2C1C-452D-9F93-BD9A6F2B0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18DDB-88AC-4039-B59C-B05DC4C9C16C}" type="datetime1">
              <a:rPr lang="en-US" smtClean="0"/>
              <a:t>1/23/2025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7CA8ED-78AC-4474-8874-E4C42429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0B764-0B68-4801-ADE7-93105912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43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E717A-ED7D-43FE-881F-9407FF220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7476"/>
            <a:ext cx="3932237" cy="169371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E954-332E-4D66-AFFD-A15389A76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97475"/>
            <a:ext cx="5140180" cy="526357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D15CDA-9FC3-4F17-963C-DD9E226EC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194"/>
            <a:ext cx="3932237" cy="357779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CC30BE-8EE8-4A41-B20E-ACEFC980C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2ABFB-60E7-4BA1-866A-7059F058065B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B6719-F550-42EF-B377-8E41A46D0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A6636-5EF9-499C-A3A0-3021812D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186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038CB-27F1-47CF-B05A-CC0688301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59822"/>
            <a:ext cx="3932237" cy="165215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C67EA-3155-4708-9B86-D7B2B54F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03687"/>
            <a:ext cx="5212917" cy="49690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434F1-C813-4E9B-98A4-B0B372CE2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26277"/>
            <a:ext cx="3932237" cy="32464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2A0B8-75E7-465D-84CB-BC9C3FB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4112F-55F4-4776-A323-7418930321C8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879C9-B751-43BD-8B27-FA18290E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1998FB-27B9-46E5-90E3-09B108B0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569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BA68A5-A7C7-4D91-AB95-6E0B6FFD87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93EBF-655A-4373-ADBE-9606BFA94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439"/>
            <a:ext cx="9485160" cy="12828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F2994-4D2E-43BB-9D9B-117ED94AB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91757"/>
            <a:ext cx="9485163" cy="3706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28926-9DF1-4A3E-8B81-2191D6F75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2" y="6140304"/>
            <a:ext cx="3154896" cy="28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300" baseline="0">
                <a:solidFill>
                  <a:schemeClr val="accent1"/>
                </a:solidFill>
              </a:defRPr>
            </a:lvl1pPr>
          </a:lstStyle>
          <a:p>
            <a:fld id="{CFBEA57F-793F-4683-BD8A-741FD4B89154}" type="datetime1">
              <a:rPr lang="en-US" smtClean="0"/>
              <a:t>1/23/2025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1BD4F-CE83-48A3-9683-19CF03C0A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3562" y="25785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1" cap="all" spc="300" baseline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94939-09B3-4A6E-88F8-4D923A56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1701" y="5672706"/>
            <a:ext cx="951908" cy="7546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fld id="{81D2C36F-4504-47C0-B82F-A167342A2754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4051E3-92B2-42FC-BB3D-372E4A614439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425084-C97A-4C25-AE47-DDECF2DD3ABC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478A1-0B34-4F2B-88FA-CF47551E5DF9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48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4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4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BBDDCC-0358-4EDD-9820-287B1D8FD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éo 3" descr="Graphique à barres du marché boursier">
            <a:extLst>
              <a:ext uri="{FF2B5EF4-FFF2-40B4-BE49-F238E27FC236}">
                <a16:creationId xmlns:a16="http://schemas.microsoft.com/office/drawing/2014/main" id="{1D0E1128-8A86-8E8D-AE56-AFF8DED081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-1" b="283"/>
          <a:stretch/>
        </p:blipFill>
        <p:spPr>
          <a:xfrm>
            <a:off x="0" y="-2"/>
            <a:ext cx="12191999" cy="685800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E85C6F8-1197-41BB-810E-FD2CBA60E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429902" y="429899"/>
            <a:ext cx="6858000" cy="599819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2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5C8441-74BB-42B4-8567-536A10555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308835" y="1964820"/>
            <a:ext cx="6858000" cy="2928361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1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E31AC6-E383-4D2B-9A24-69EEE084D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0541" y="334928"/>
            <a:ext cx="11453713" cy="6188146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57199B7-3E33-6826-1084-3C30102FD4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75" y="658807"/>
            <a:ext cx="8891690" cy="1035463"/>
          </a:xfrm>
        </p:spPr>
        <p:txBody>
          <a:bodyPr anchor="ctr">
            <a:normAutofit/>
          </a:bodyPr>
          <a:lstStyle/>
          <a:p>
            <a:r>
              <a:rPr lang="fr-FR" sz="4000" dirty="0" err="1">
                <a:solidFill>
                  <a:srgbClr val="FFFFFF"/>
                </a:solidFill>
              </a:rPr>
              <a:t>Datastream</a:t>
            </a:r>
            <a:r>
              <a:rPr lang="fr-FR" sz="4000" dirty="0">
                <a:solidFill>
                  <a:srgbClr val="FFFFFF"/>
                </a:solidFill>
              </a:rPr>
              <a:t> Project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7FB2B6B-2AD7-5986-B773-A92A63121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225403"/>
            <a:ext cx="6594805" cy="1346397"/>
          </a:xfrm>
        </p:spPr>
        <p:txBody>
          <a:bodyPr anchor="b">
            <a:normAutofit/>
          </a:bodyPr>
          <a:lstStyle/>
          <a:p>
            <a:r>
              <a:rPr lang="en-US" sz="2000" dirty="0"/>
              <a:t>Project 2 : Real-time streaming application with Kafka</a:t>
            </a:r>
          </a:p>
          <a:p>
            <a:r>
              <a:rPr lang="en-US" sz="2000" dirty="0"/>
              <a:t>Option 1 Way 2 : Collect trading data using Yahoo finance API (use 1 major industry stock data for the 5 countries) </a:t>
            </a:r>
            <a:endParaRPr lang="fr-FR" sz="20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D089E2-CEA3-48C4-9094-610D00D94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F49F475-10BF-4E7D-9BE8-5329BCAFE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0541" y="1913965"/>
            <a:ext cx="10378157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21E947D-525D-4D2A-B0C3-E1BFCA606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0541" y="6047437"/>
            <a:ext cx="10378157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FED990E2-429B-3FE1-1BDC-9FD9D33FBCB8}"/>
              </a:ext>
            </a:extLst>
          </p:cNvPr>
          <p:cNvSpPr txBox="1"/>
          <p:nvPr/>
        </p:nvSpPr>
        <p:spPr>
          <a:xfrm>
            <a:off x="491612" y="6100590"/>
            <a:ext cx="7275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>
                <a:solidFill>
                  <a:schemeClr val="bg1"/>
                </a:solidFill>
              </a:rPr>
              <a:t>Conducted</a:t>
            </a:r>
            <a:r>
              <a:rPr lang="fr-FR" dirty="0">
                <a:solidFill>
                  <a:schemeClr val="bg1"/>
                </a:solidFill>
              </a:rPr>
              <a:t> by Guillaume Marin-Bertin and Jaishan BURTON ELMO</a:t>
            </a:r>
          </a:p>
        </p:txBody>
      </p:sp>
      <p:pic>
        <p:nvPicPr>
          <p:cNvPr id="1028" name="Picture 4" descr="Charte graphique et logos - IP Paris - Institut ...">
            <a:extLst>
              <a:ext uri="{FF2B5EF4-FFF2-40B4-BE49-F238E27FC236}">
                <a16:creationId xmlns:a16="http://schemas.microsoft.com/office/drawing/2014/main" id="{35A7C52B-02AC-141D-A86A-BDEDDCE1C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4637" y="605655"/>
            <a:ext cx="2523198" cy="986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09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9C9DC57-190D-E0EB-329E-93B608078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7299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VI. Results (1/2)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635C92F-FEF3-4E7B-A578-71CC21F4927D}"/>
              </a:ext>
            </a:extLst>
          </p:cNvPr>
          <p:cNvSpPr txBox="1"/>
          <p:nvPr/>
        </p:nvSpPr>
        <p:spPr>
          <a:xfrm>
            <a:off x="838200" y="1905000"/>
            <a:ext cx="3375210" cy="3767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Online model : the least precise</a:t>
            </a:r>
          </a:p>
          <a:p>
            <a:pPr indent="-2286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Incremental and batch model : rather precise and similar performances</a:t>
            </a:r>
          </a:p>
          <a:p>
            <a:pPr indent="-2286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Batch model : difficult to detect drift</a:t>
            </a:r>
          </a:p>
        </p:txBody>
      </p:sp>
      <p:pic>
        <p:nvPicPr>
          <p:cNvPr id="7" name="Espace réservé du contenu 6" descr="Une image contenant capture d’écran, texte, ligne&#10;&#10;Description générée automatiquement">
            <a:extLst>
              <a:ext uri="{FF2B5EF4-FFF2-40B4-BE49-F238E27FC236}">
                <a16:creationId xmlns:a16="http://schemas.microsoft.com/office/drawing/2014/main" id="{0E203889-97A3-C7B9-B130-09004705B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45" y="1706529"/>
            <a:ext cx="5447037" cy="3865272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79F273-4D03-512B-CE76-5FCD3AEF38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1/23/2025</a:t>
            </a:fld>
            <a:endParaRPr lang="en-US"/>
          </a:p>
        </p:txBody>
      </p:sp>
      <p:cxnSp>
        <p:nvCxnSpPr>
          <p:cNvPr id="31" name="Straight Connector 18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E294939-60E5-6503-B58E-2FFB1F73E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3562" y="2578525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050" b="1" kern="1200" cap="all" spc="300" baseline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217570-0B39-0C52-5FE2-072603496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22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24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377869"/>
            <a:ext cx="0" cy="4669568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26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3716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622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94E58B-ECE5-1AB4-56F8-367F49E3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Results</a:t>
            </a:r>
            <a:r>
              <a:rPr lang="fr-FR" dirty="0"/>
              <a:t> (2/2)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3F87FC2-1833-6C1C-3928-A805FA377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A06C3D-5650-D360-4AAF-F72707A6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67BF6E-196C-DE4A-38FE-A84EF348A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11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554591-3305-6178-F754-FCA0F88DDFE8}"/>
              </a:ext>
            </a:extLst>
          </p:cNvPr>
          <p:cNvSpPr/>
          <p:nvPr/>
        </p:nvSpPr>
        <p:spPr>
          <a:xfrm>
            <a:off x="2012831" y="1989827"/>
            <a:ext cx="2766204" cy="70736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Online 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024A47-3015-9650-1EC0-9631E569CF29}"/>
              </a:ext>
            </a:extLst>
          </p:cNvPr>
          <p:cNvSpPr/>
          <p:nvPr/>
        </p:nvSpPr>
        <p:spPr>
          <a:xfrm>
            <a:off x="4833668" y="1989827"/>
            <a:ext cx="2766204" cy="70736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Batch </a:t>
            </a:r>
            <a:r>
              <a:rPr lang="fr-FR" dirty="0" err="1"/>
              <a:t>Incremental</a:t>
            </a:r>
            <a:r>
              <a:rPr lang="fr-FR" dirty="0"/>
              <a:t> model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146595-9F91-2495-39FB-F597E72BBA2C}"/>
              </a:ext>
            </a:extLst>
          </p:cNvPr>
          <p:cNvSpPr/>
          <p:nvPr/>
        </p:nvSpPr>
        <p:spPr>
          <a:xfrm>
            <a:off x="7654505" y="1989827"/>
            <a:ext cx="2766204" cy="70736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Batch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B0B1B1-BEFD-C4D6-B8C8-28CA7C2EFDCB}"/>
              </a:ext>
            </a:extLst>
          </p:cNvPr>
          <p:cNvSpPr/>
          <p:nvPr/>
        </p:nvSpPr>
        <p:spPr>
          <a:xfrm>
            <a:off x="2053990" y="2813550"/>
            <a:ext cx="770625" cy="557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7548D3-F266-533D-17EE-68B845EA0565}"/>
              </a:ext>
            </a:extLst>
          </p:cNvPr>
          <p:cNvSpPr/>
          <p:nvPr/>
        </p:nvSpPr>
        <p:spPr>
          <a:xfrm>
            <a:off x="2960464" y="2813550"/>
            <a:ext cx="770625" cy="557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MAE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C0AC6BC-7BDE-2985-7FE4-CF21C1B23569}"/>
              </a:ext>
            </a:extLst>
          </p:cNvPr>
          <p:cNvSpPr/>
          <p:nvPr/>
        </p:nvSpPr>
        <p:spPr>
          <a:xfrm>
            <a:off x="3866938" y="2813550"/>
            <a:ext cx="770625" cy="557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RMSE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CCC42C7-6A3B-1C41-785B-037A37366E08}"/>
              </a:ext>
            </a:extLst>
          </p:cNvPr>
          <p:cNvSpPr/>
          <p:nvPr/>
        </p:nvSpPr>
        <p:spPr>
          <a:xfrm>
            <a:off x="4928438" y="2813550"/>
            <a:ext cx="770625" cy="557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MSE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48C11B-5EBA-7D72-E6F3-44F3EC5B3DE8}"/>
              </a:ext>
            </a:extLst>
          </p:cNvPr>
          <p:cNvSpPr/>
          <p:nvPr/>
        </p:nvSpPr>
        <p:spPr>
          <a:xfrm>
            <a:off x="5794468" y="2813550"/>
            <a:ext cx="770625" cy="557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MAE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FFCEAC-DED9-B6BF-2199-470256C015CE}"/>
              </a:ext>
            </a:extLst>
          </p:cNvPr>
          <p:cNvSpPr/>
          <p:nvPr/>
        </p:nvSpPr>
        <p:spPr>
          <a:xfrm>
            <a:off x="6660498" y="2813550"/>
            <a:ext cx="770625" cy="557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RMSE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54B990-AE12-A62B-2CF6-BA5225AE929E}"/>
              </a:ext>
            </a:extLst>
          </p:cNvPr>
          <p:cNvSpPr/>
          <p:nvPr/>
        </p:nvSpPr>
        <p:spPr>
          <a:xfrm>
            <a:off x="7721998" y="2813550"/>
            <a:ext cx="770625" cy="557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MSE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A38C99-6459-83F2-C497-CD75A6AC609A}"/>
              </a:ext>
            </a:extLst>
          </p:cNvPr>
          <p:cNvSpPr/>
          <p:nvPr/>
        </p:nvSpPr>
        <p:spPr>
          <a:xfrm>
            <a:off x="8630105" y="2813550"/>
            <a:ext cx="770625" cy="557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MAE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42725D-B735-7A08-0D03-EB301D224FB9}"/>
              </a:ext>
            </a:extLst>
          </p:cNvPr>
          <p:cNvSpPr/>
          <p:nvPr/>
        </p:nvSpPr>
        <p:spPr>
          <a:xfrm>
            <a:off x="9529308" y="2813550"/>
            <a:ext cx="770625" cy="5578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RMSE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46417A-C8B1-E1D3-4129-F04FE8D0535D}"/>
              </a:ext>
            </a:extLst>
          </p:cNvPr>
          <p:cNvSpPr/>
          <p:nvPr/>
        </p:nvSpPr>
        <p:spPr>
          <a:xfrm>
            <a:off x="558743" y="1989827"/>
            <a:ext cx="1335515" cy="133523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Company</a:t>
            </a:r>
            <a:endParaRPr lang="fr-FR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10B58FB-F1C8-762F-F5DA-0CF8FA812EAC}"/>
              </a:ext>
            </a:extLst>
          </p:cNvPr>
          <p:cNvSpPr/>
          <p:nvPr/>
        </p:nvSpPr>
        <p:spPr>
          <a:xfrm>
            <a:off x="492608" y="3470984"/>
            <a:ext cx="1335515" cy="37371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AXA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60F43D3-1371-5B42-77B0-C62824D34993}"/>
              </a:ext>
            </a:extLst>
          </p:cNvPr>
          <p:cNvSpPr/>
          <p:nvPr/>
        </p:nvSpPr>
        <p:spPr>
          <a:xfrm>
            <a:off x="492605" y="3990618"/>
            <a:ext cx="1335515" cy="37371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HSBC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1DE4902-159D-D729-DDCC-E9D6B2784901}"/>
              </a:ext>
            </a:extLst>
          </p:cNvPr>
          <p:cNvSpPr/>
          <p:nvPr/>
        </p:nvSpPr>
        <p:spPr>
          <a:xfrm>
            <a:off x="492607" y="4554160"/>
            <a:ext cx="1335515" cy="37371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Toyota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AF29203-E7FE-A9B5-E055-AE58DBAA3130}"/>
              </a:ext>
            </a:extLst>
          </p:cNvPr>
          <p:cNvSpPr/>
          <p:nvPr/>
        </p:nvSpPr>
        <p:spPr>
          <a:xfrm>
            <a:off x="492606" y="5092389"/>
            <a:ext cx="1335515" cy="37371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Alibaba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EFF2F93-F790-3987-FDB4-D2A4FB49633F}"/>
              </a:ext>
            </a:extLst>
          </p:cNvPr>
          <p:cNvSpPr/>
          <p:nvPr/>
        </p:nvSpPr>
        <p:spPr>
          <a:xfrm>
            <a:off x="492605" y="5593429"/>
            <a:ext cx="1335515" cy="373715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Google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306ED80-A7A3-88BA-20A8-60E704015C77}"/>
              </a:ext>
            </a:extLst>
          </p:cNvPr>
          <p:cNvSpPr/>
          <p:nvPr/>
        </p:nvSpPr>
        <p:spPr>
          <a:xfrm>
            <a:off x="2053989" y="3470984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0.33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4373D3F-ED7E-BFF2-4448-E7C0760552D4}"/>
              </a:ext>
            </a:extLst>
          </p:cNvPr>
          <p:cNvSpPr/>
          <p:nvPr/>
        </p:nvSpPr>
        <p:spPr>
          <a:xfrm>
            <a:off x="2960463" y="3470984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0.46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FFAFDCA-3A37-93FE-8477-EACDA40D5F34}"/>
              </a:ext>
            </a:extLst>
          </p:cNvPr>
          <p:cNvSpPr/>
          <p:nvPr/>
        </p:nvSpPr>
        <p:spPr>
          <a:xfrm>
            <a:off x="3866937" y="3486609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0.57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516570E-8D7A-AAAD-01ED-040A51460CFC}"/>
              </a:ext>
            </a:extLst>
          </p:cNvPr>
          <p:cNvSpPr/>
          <p:nvPr/>
        </p:nvSpPr>
        <p:spPr>
          <a:xfrm>
            <a:off x="4928437" y="3486609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0.82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28B2EF7-1892-1012-9FCD-6FC69562B4B9}"/>
              </a:ext>
            </a:extLst>
          </p:cNvPr>
          <p:cNvSpPr/>
          <p:nvPr/>
        </p:nvSpPr>
        <p:spPr>
          <a:xfrm>
            <a:off x="5794468" y="3486609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0.40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F735672-502C-C75B-BA47-568282713E05}"/>
              </a:ext>
            </a:extLst>
          </p:cNvPr>
          <p:cNvSpPr/>
          <p:nvPr/>
        </p:nvSpPr>
        <p:spPr>
          <a:xfrm>
            <a:off x="6655072" y="3479711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0.67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A272148-AB7F-F367-F7EB-F9CD9D74F34C}"/>
              </a:ext>
            </a:extLst>
          </p:cNvPr>
          <p:cNvSpPr/>
          <p:nvPr/>
        </p:nvSpPr>
        <p:spPr>
          <a:xfrm>
            <a:off x="7720263" y="3479711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0.30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A96193B-8E4B-79BE-958F-5D74B8A85220}"/>
              </a:ext>
            </a:extLst>
          </p:cNvPr>
          <p:cNvSpPr/>
          <p:nvPr/>
        </p:nvSpPr>
        <p:spPr>
          <a:xfrm>
            <a:off x="8624356" y="3485462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0.40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CC4E40B-867F-20C5-2B12-786DB1C7896E}"/>
              </a:ext>
            </a:extLst>
          </p:cNvPr>
          <p:cNvSpPr/>
          <p:nvPr/>
        </p:nvSpPr>
        <p:spPr>
          <a:xfrm>
            <a:off x="9528449" y="3486609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0.54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3788DD9-3D3F-2C2E-B485-D912FB73BA9C}"/>
              </a:ext>
            </a:extLst>
          </p:cNvPr>
          <p:cNvSpPr/>
          <p:nvPr/>
        </p:nvSpPr>
        <p:spPr>
          <a:xfrm>
            <a:off x="2053989" y="3990618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0.84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3E33C6F-19FA-7CF9-5F03-356FC1348BB8}"/>
              </a:ext>
            </a:extLst>
          </p:cNvPr>
          <p:cNvSpPr/>
          <p:nvPr/>
        </p:nvSpPr>
        <p:spPr>
          <a:xfrm>
            <a:off x="2960463" y="3990618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0.80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0AD5BFE-2597-72C4-D0C5-224241FF5F13}"/>
              </a:ext>
            </a:extLst>
          </p:cNvPr>
          <p:cNvSpPr/>
          <p:nvPr/>
        </p:nvSpPr>
        <p:spPr>
          <a:xfrm>
            <a:off x="3866937" y="4006243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0.91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2ACC3AC-9103-D5E2-C251-6E1C14C3217A}"/>
              </a:ext>
            </a:extLst>
          </p:cNvPr>
          <p:cNvSpPr/>
          <p:nvPr/>
        </p:nvSpPr>
        <p:spPr>
          <a:xfrm>
            <a:off x="4928437" y="4006243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0.82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C7BCFD1-E826-C536-D2CE-2EF4A99A8F15}"/>
              </a:ext>
            </a:extLst>
          </p:cNvPr>
          <p:cNvSpPr/>
          <p:nvPr/>
        </p:nvSpPr>
        <p:spPr>
          <a:xfrm>
            <a:off x="5794468" y="4006243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0.33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A12081E-9731-0E3F-6612-5220155590DD}"/>
              </a:ext>
            </a:extLst>
          </p:cNvPr>
          <p:cNvSpPr/>
          <p:nvPr/>
        </p:nvSpPr>
        <p:spPr>
          <a:xfrm>
            <a:off x="6658763" y="3999636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0.67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B3D32DA-0763-536A-6122-1FFBEE77599F}"/>
              </a:ext>
            </a:extLst>
          </p:cNvPr>
          <p:cNvSpPr/>
          <p:nvPr/>
        </p:nvSpPr>
        <p:spPr>
          <a:xfrm>
            <a:off x="7720263" y="3999345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0.23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DDA72C5-8569-5B28-62C0-2D7DFE5FA8F6}"/>
              </a:ext>
            </a:extLst>
          </p:cNvPr>
          <p:cNvSpPr/>
          <p:nvPr/>
        </p:nvSpPr>
        <p:spPr>
          <a:xfrm>
            <a:off x="8624356" y="4005096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0.33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5FF46BF-FA89-E024-FF38-242C8BAE17EE}"/>
              </a:ext>
            </a:extLst>
          </p:cNvPr>
          <p:cNvSpPr/>
          <p:nvPr/>
        </p:nvSpPr>
        <p:spPr>
          <a:xfrm>
            <a:off x="9528449" y="4006243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0.48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FFFB031-3874-335A-5884-7B53CD5BA607}"/>
              </a:ext>
            </a:extLst>
          </p:cNvPr>
          <p:cNvSpPr/>
          <p:nvPr/>
        </p:nvSpPr>
        <p:spPr>
          <a:xfrm>
            <a:off x="2050298" y="4534697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27.52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BAA4414-2905-4EF2-0126-C44D1FC243A9}"/>
              </a:ext>
            </a:extLst>
          </p:cNvPr>
          <p:cNvSpPr/>
          <p:nvPr/>
        </p:nvSpPr>
        <p:spPr>
          <a:xfrm>
            <a:off x="2956772" y="4534697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3.32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4686266-76B7-FFB2-1C74-217B61B57F10}"/>
              </a:ext>
            </a:extLst>
          </p:cNvPr>
          <p:cNvSpPr/>
          <p:nvPr/>
        </p:nvSpPr>
        <p:spPr>
          <a:xfrm>
            <a:off x="3863246" y="4550322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5.27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CF0DA0F-D5B0-3F58-2AB5-DA37814A0E81}"/>
              </a:ext>
            </a:extLst>
          </p:cNvPr>
          <p:cNvSpPr/>
          <p:nvPr/>
        </p:nvSpPr>
        <p:spPr>
          <a:xfrm>
            <a:off x="4924746" y="4550322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5.45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2084829F-6B74-1724-4C85-2EC296FBBE2A}"/>
              </a:ext>
            </a:extLst>
          </p:cNvPr>
          <p:cNvSpPr/>
          <p:nvPr/>
        </p:nvSpPr>
        <p:spPr>
          <a:xfrm>
            <a:off x="5790777" y="4550322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1.83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0E76FAE-3E39-CDCD-5723-5692ACBD0B41}"/>
              </a:ext>
            </a:extLst>
          </p:cNvPr>
          <p:cNvSpPr/>
          <p:nvPr/>
        </p:nvSpPr>
        <p:spPr>
          <a:xfrm>
            <a:off x="6655072" y="4543715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2.04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5159396-A7BF-FC63-1C8D-6ABFEB8B94C7}"/>
              </a:ext>
            </a:extLst>
          </p:cNvPr>
          <p:cNvSpPr/>
          <p:nvPr/>
        </p:nvSpPr>
        <p:spPr>
          <a:xfrm>
            <a:off x="7716572" y="4543424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6.30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FE30CCB-E452-A142-33DF-A8AE2E20FA75}"/>
              </a:ext>
            </a:extLst>
          </p:cNvPr>
          <p:cNvSpPr/>
          <p:nvPr/>
        </p:nvSpPr>
        <p:spPr>
          <a:xfrm>
            <a:off x="8620665" y="4549175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1.83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6D942DD-D68F-B75D-FB91-9C9BBA6459AF}"/>
              </a:ext>
            </a:extLst>
          </p:cNvPr>
          <p:cNvSpPr/>
          <p:nvPr/>
        </p:nvSpPr>
        <p:spPr>
          <a:xfrm>
            <a:off x="9524758" y="4550322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2.51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109F1DF-0F85-C784-20E0-182F3FF2BC69}"/>
              </a:ext>
            </a:extLst>
          </p:cNvPr>
          <p:cNvSpPr/>
          <p:nvPr/>
        </p:nvSpPr>
        <p:spPr>
          <a:xfrm>
            <a:off x="2050298" y="5093844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12.06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3A49934-79D8-AF3C-C330-A829A5E484CB}"/>
              </a:ext>
            </a:extLst>
          </p:cNvPr>
          <p:cNvSpPr/>
          <p:nvPr/>
        </p:nvSpPr>
        <p:spPr>
          <a:xfrm>
            <a:off x="2956772" y="5093844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2.77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1395756-6EA0-6B87-5657-D3678EE5A5C6}"/>
              </a:ext>
            </a:extLst>
          </p:cNvPr>
          <p:cNvSpPr/>
          <p:nvPr/>
        </p:nvSpPr>
        <p:spPr>
          <a:xfrm>
            <a:off x="3863246" y="5109469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3.47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8CA671C-8D47-9A6B-B6E7-35DEB0C80556}"/>
              </a:ext>
            </a:extLst>
          </p:cNvPr>
          <p:cNvSpPr/>
          <p:nvPr/>
        </p:nvSpPr>
        <p:spPr>
          <a:xfrm>
            <a:off x="4924746" y="5109469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3.40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394FBCA-EF5D-4F21-90A2-A5D46CD5715B}"/>
              </a:ext>
            </a:extLst>
          </p:cNvPr>
          <p:cNvSpPr/>
          <p:nvPr/>
        </p:nvSpPr>
        <p:spPr>
          <a:xfrm>
            <a:off x="5790777" y="5109469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1.36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5DB1E63-151D-F502-A87B-C3B0B5DD7B6D}"/>
              </a:ext>
            </a:extLst>
          </p:cNvPr>
          <p:cNvSpPr/>
          <p:nvPr/>
        </p:nvSpPr>
        <p:spPr>
          <a:xfrm>
            <a:off x="6655072" y="5102862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1.77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B8363E4-D70A-54AA-A942-6481BDDA1CA5}"/>
              </a:ext>
            </a:extLst>
          </p:cNvPr>
          <p:cNvSpPr/>
          <p:nvPr/>
        </p:nvSpPr>
        <p:spPr>
          <a:xfrm>
            <a:off x="7716572" y="5102571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3.61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4177F7CC-F184-6713-E947-ED96DD6A5A41}"/>
              </a:ext>
            </a:extLst>
          </p:cNvPr>
          <p:cNvSpPr/>
          <p:nvPr/>
        </p:nvSpPr>
        <p:spPr>
          <a:xfrm>
            <a:off x="8620665" y="5108322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1.36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73B6B01-172A-BB77-480D-DAD2DA030581}"/>
              </a:ext>
            </a:extLst>
          </p:cNvPr>
          <p:cNvSpPr/>
          <p:nvPr/>
        </p:nvSpPr>
        <p:spPr>
          <a:xfrm>
            <a:off x="9524758" y="5109469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1.90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E01CD64-D8F2-7E9A-138C-EED65DB4A254}"/>
              </a:ext>
            </a:extLst>
          </p:cNvPr>
          <p:cNvSpPr/>
          <p:nvPr/>
        </p:nvSpPr>
        <p:spPr>
          <a:xfrm>
            <a:off x="2050298" y="5588285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46.26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97F05BE8-1F59-B778-2212-9921C97AA7C9}"/>
              </a:ext>
            </a:extLst>
          </p:cNvPr>
          <p:cNvSpPr/>
          <p:nvPr/>
        </p:nvSpPr>
        <p:spPr>
          <a:xfrm>
            <a:off x="2956772" y="5588285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5.74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F2DCF27-43A4-3A02-091C-63345BBC2730}"/>
              </a:ext>
            </a:extLst>
          </p:cNvPr>
          <p:cNvSpPr/>
          <p:nvPr/>
        </p:nvSpPr>
        <p:spPr>
          <a:xfrm>
            <a:off x="3863246" y="5603910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6.80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ECBF0C4-BECA-17F1-8D66-5D312C19AB3E}"/>
              </a:ext>
            </a:extLst>
          </p:cNvPr>
          <p:cNvSpPr/>
          <p:nvPr/>
        </p:nvSpPr>
        <p:spPr>
          <a:xfrm>
            <a:off x="4924746" y="5603910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10.60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0101D0C-8EAD-9224-2F10-61E216461ADF}"/>
              </a:ext>
            </a:extLst>
          </p:cNvPr>
          <p:cNvSpPr/>
          <p:nvPr/>
        </p:nvSpPr>
        <p:spPr>
          <a:xfrm>
            <a:off x="5790777" y="5603910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2.58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4625339-4151-477A-7892-E1A63ED162B8}"/>
              </a:ext>
            </a:extLst>
          </p:cNvPr>
          <p:cNvSpPr/>
          <p:nvPr/>
        </p:nvSpPr>
        <p:spPr>
          <a:xfrm>
            <a:off x="6655072" y="5597303"/>
            <a:ext cx="770626" cy="37371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3.42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02E772C-F5DB-1A68-F8AD-DDB571D455B1}"/>
              </a:ext>
            </a:extLst>
          </p:cNvPr>
          <p:cNvSpPr/>
          <p:nvPr/>
        </p:nvSpPr>
        <p:spPr>
          <a:xfrm>
            <a:off x="7716572" y="5597012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12.70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5F193009-2BC2-9E39-4A9A-8B10E7AC6E4B}"/>
              </a:ext>
            </a:extLst>
          </p:cNvPr>
          <p:cNvSpPr/>
          <p:nvPr/>
        </p:nvSpPr>
        <p:spPr>
          <a:xfrm>
            <a:off x="8620665" y="5602763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2.58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4E0F3E5-94CF-3E19-DDDD-5348386C01BD}"/>
              </a:ext>
            </a:extLst>
          </p:cNvPr>
          <p:cNvSpPr/>
          <p:nvPr/>
        </p:nvSpPr>
        <p:spPr>
          <a:xfrm>
            <a:off x="9524758" y="5603910"/>
            <a:ext cx="770626" cy="3737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3.90</a:t>
            </a:r>
          </a:p>
        </p:txBody>
      </p:sp>
    </p:spTree>
    <p:extLst>
      <p:ext uri="{BB962C8B-B14F-4D97-AF65-F5344CB8AC3E}">
        <p14:creationId xmlns:p14="http://schemas.microsoft.com/office/powerpoint/2010/main" val="877523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C46C81-F92D-3E7D-63AF-B55E9C3B0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6AE15B-47C4-78FF-9175-5E15AD6E6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VII. 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80B9AB-2B79-580D-DEFF-51A54ABE6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b="1">
                <a:solidFill>
                  <a:schemeClr val="tx1"/>
                </a:solidFill>
              </a:rPr>
              <a:t>Technical Skills </a:t>
            </a:r>
            <a:r>
              <a:rPr lang="fr-FR" b="1" err="1">
                <a:solidFill>
                  <a:schemeClr val="tx1"/>
                </a:solidFill>
              </a:rPr>
              <a:t>Gained</a:t>
            </a:r>
            <a:endParaRPr lang="fr-FR" b="1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1">
                <a:solidFill>
                  <a:schemeClr val="tx1"/>
                </a:solidFill>
              </a:rPr>
              <a:t>Finance </a:t>
            </a:r>
            <a:r>
              <a:rPr lang="fr-FR" b="1" err="1">
                <a:solidFill>
                  <a:schemeClr val="tx1"/>
                </a:solidFill>
              </a:rPr>
              <a:t>Knowledge</a:t>
            </a:r>
            <a:r>
              <a:rPr lang="fr-FR">
                <a:solidFill>
                  <a:schemeClr val="tx1"/>
                </a:solidFill>
              </a:rPr>
              <a:t>: </a:t>
            </a:r>
            <a:r>
              <a:rPr lang="fr-FR" err="1">
                <a:solidFill>
                  <a:schemeClr val="tx1"/>
                </a:solidFill>
              </a:rPr>
              <a:t>financial</a:t>
            </a:r>
            <a:r>
              <a:rPr lang="fr-FR">
                <a:solidFill>
                  <a:schemeClr val="tx1"/>
                </a:solidFill>
              </a:rPr>
              <a:t> </a:t>
            </a:r>
            <a:r>
              <a:rPr lang="fr-FR" err="1">
                <a:solidFill>
                  <a:schemeClr val="tx1"/>
                </a:solidFill>
              </a:rPr>
              <a:t>metrics</a:t>
            </a:r>
            <a:r>
              <a:rPr lang="fr-FR">
                <a:solidFill>
                  <a:schemeClr val="tx1"/>
                </a:solidFill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1">
                <a:solidFill>
                  <a:schemeClr val="tx1"/>
                </a:solidFill>
              </a:rPr>
              <a:t>Tools &amp; </a:t>
            </a:r>
            <a:r>
              <a:rPr lang="fr-FR" b="1" err="1">
                <a:solidFill>
                  <a:schemeClr val="tx1"/>
                </a:solidFill>
              </a:rPr>
              <a:t>Programming</a:t>
            </a:r>
            <a:r>
              <a:rPr lang="fr-FR">
                <a:solidFill>
                  <a:schemeClr val="tx1"/>
                </a:solidFill>
              </a:rPr>
              <a:t>: </a:t>
            </a:r>
            <a:r>
              <a:rPr lang="fr-FR" b="1">
                <a:solidFill>
                  <a:schemeClr val="tx1"/>
                </a:solidFill>
              </a:rPr>
              <a:t>Python</a:t>
            </a:r>
            <a:r>
              <a:rPr lang="fr-FR">
                <a:solidFill>
                  <a:schemeClr val="tx1"/>
                </a:solidFill>
              </a:rPr>
              <a:t>, </a:t>
            </a:r>
            <a:r>
              <a:rPr lang="fr-FR" b="1">
                <a:solidFill>
                  <a:schemeClr val="tx1"/>
                </a:solidFill>
              </a:rPr>
              <a:t>Kafka</a:t>
            </a:r>
            <a:r>
              <a:rPr lang="fr-FR">
                <a:solidFill>
                  <a:schemeClr val="tx1"/>
                </a:solidFill>
              </a:rPr>
              <a:t>, </a:t>
            </a:r>
            <a:r>
              <a:rPr lang="fr-FR" b="1" err="1">
                <a:solidFill>
                  <a:schemeClr val="tx1"/>
                </a:solidFill>
              </a:rPr>
              <a:t>Streamlit</a:t>
            </a:r>
            <a:endParaRPr lang="fr-FR" b="1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fr-FR" b="1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chemeClr val="tx1"/>
                </a:solidFill>
              </a:rPr>
              <a:t>Soft Skills Learned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tx1"/>
                </a:solidFill>
              </a:rPr>
              <a:t>Teamwork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tx1"/>
                </a:solidFill>
              </a:rPr>
              <a:t>Collaboration</a:t>
            </a:r>
            <a:r>
              <a:rPr lang="en-US">
                <a:solidFill>
                  <a:schemeClr val="tx1"/>
                </a:solidFill>
              </a:rPr>
              <a:t>: </a:t>
            </a:r>
            <a:r>
              <a:rPr lang="en-US" b="1">
                <a:solidFill>
                  <a:schemeClr val="tx1"/>
                </a:solidFill>
              </a:rPr>
              <a:t>GitHub</a:t>
            </a:r>
            <a:r>
              <a:rPr lang="en-US">
                <a:solidFill>
                  <a:schemeClr val="tx1"/>
                </a:solidFill>
              </a:rPr>
              <a:t> for version control</a:t>
            </a:r>
          </a:p>
          <a:p>
            <a:pPr>
              <a:buFont typeface="Arial" panose="020B0604020202020204" pitchFamily="34" charset="0"/>
              <a:buChar char="•"/>
            </a:pPr>
            <a:endParaRPr lang="fr-FR" b="1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63EFA2-3DF1-1863-B895-CE792F0C6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B70BD97-F63F-D36D-6F3A-37FCAF0C9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614F70-C876-B274-0038-8790D7A5C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869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E8FB94-A3DC-44BB-D72D-B8DA0DA9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Outline</a:t>
            </a:r>
            <a:endParaRPr lang="fr-FR" dirty="0"/>
          </a:p>
        </p:txBody>
      </p:sp>
      <p:graphicFrame>
        <p:nvGraphicFramePr>
          <p:cNvPr id="8" name="Espace réservé du contenu 2">
            <a:extLst>
              <a:ext uri="{FF2B5EF4-FFF2-40B4-BE49-F238E27FC236}">
                <a16:creationId xmlns:a16="http://schemas.microsoft.com/office/drawing/2014/main" id="{91B7434A-0A16-F653-2E63-39B002C2499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199" y="2108595"/>
          <a:ext cx="9527275" cy="36439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F51CE5-7F92-F792-CA13-EFDDE4AA0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C152A1-8E2C-E180-A780-994CB4B1F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569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2F2BF9-5862-450C-3E5B-5DBD334AA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 </a:t>
            </a:r>
            <a:r>
              <a:rPr lang="fr-FR" dirty="0" err="1"/>
              <a:t>Presentation</a:t>
            </a:r>
            <a:r>
              <a:rPr lang="fr-FR" dirty="0"/>
              <a:t> of the </a:t>
            </a:r>
            <a:r>
              <a:rPr lang="fr-FR" dirty="0" err="1"/>
              <a:t>subject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8FDE50E-FFC9-B788-E91C-0B6EE3C59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Objective</a:t>
            </a:r>
          </a:p>
          <a:p>
            <a:r>
              <a:rPr lang="en-US" dirty="0">
                <a:solidFill>
                  <a:schemeClr val="tx1"/>
                </a:solidFill>
              </a:rPr>
              <a:t>Develop a real-time streaming application using </a:t>
            </a:r>
            <a:r>
              <a:rPr lang="en-US" b="1" dirty="0">
                <a:solidFill>
                  <a:schemeClr val="tx1"/>
                </a:solidFill>
              </a:rPr>
              <a:t>Kafka</a:t>
            </a:r>
            <a:r>
              <a:rPr lang="en-US" dirty="0">
                <a:solidFill>
                  <a:schemeClr val="tx1"/>
                </a:solidFill>
              </a:rPr>
              <a:t> that collects financial data from the </a:t>
            </a:r>
            <a:r>
              <a:rPr lang="en-US" b="1" dirty="0">
                <a:solidFill>
                  <a:schemeClr val="tx1"/>
                </a:solidFill>
              </a:rPr>
              <a:t>Yahoo Finance API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Key Goals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Design a pipeline capable of handling both </a:t>
            </a:r>
            <a:r>
              <a:rPr lang="en-US" b="1" dirty="0">
                <a:solidFill>
                  <a:schemeClr val="tx1"/>
                </a:solidFill>
              </a:rPr>
              <a:t>historical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b="1" dirty="0">
                <a:solidFill>
                  <a:schemeClr val="tx1"/>
                </a:solidFill>
              </a:rPr>
              <a:t>real-time data streams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Predict stock prices for major companies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Implemented Models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Batch Model</a:t>
            </a:r>
            <a:r>
              <a:rPr lang="en-US" dirty="0">
                <a:solidFill>
                  <a:schemeClr val="tx1"/>
                </a:solidFill>
              </a:rPr>
              <a:t>: Developed using </a:t>
            </a:r>
            <a:r>
              <a:rPr lang="en-US" b="1" dirty="0">
                <a:solidFill>
                  <a:schemeClr val="tx1"/>
                </a:solidFill>
              </a:rPr>
              <a:t>Scikit-learn</a:t>
            </a:r>
            <a:r>
              <a:rPr lang="en-US" dirty="0">
                <a:solidFill>
                  <a:schemeClr val="tx1"/>
                </a:solidFill>
              </a:rPr>
              <a:t> for historical data.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tx1"/>
                </a:solidFill>
              </a:rPr>
              <a:t>Batch Incremental Model and Adaptive Model</a:t>
            </a:r>
            <a:r>
              <a:rPr lang="en-US" dirty="0">
                <a:solidFill>
                  <a:schemeClr val="tx1"/>
                </a:solidFill>
              </a:rPr>
              <a:t>: Implemented using </a:t>
            </a:r>
            <a:r>
              <a:rPr lang="en-US" b="1" dirty="0">
                <a:solidFill>
                  <a:schemeClr val="tx1"/>
                </a:solidFill>
              </a:rPr>
              <a:t>River</a:t>
            </a:r>
            <a:r>
              <a:rPr lang="en-US" dirty="0">
                <a:solidFill>
                  <a:schemeClr val="tx1"/>
                </a:solidFill>
              </a:rPr>
              <a:t> for real-time updates.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Visualization</a:t>
            </a:r>
          </a:p>
          <a:p>
            <a:r>
              <a:rPr lang="en-US" dirty="0">
                <a:solidFill>
                  <a:schemeClr val="tx1"/>
                </a:solidFill>
              </a:rPr>
              <a:t>Results were displayed on an </a:t>
            </a:r>
            <a:r>
              <a:rPr lang="en-US" b="1" dirty="0">
                <a:solidFill>
                  <a:schemeClr val="tx1"/>
                </a:solidFill>
              </a:rPr>
              <a:t>interactive </a:t>
            </a:r>
            <a:r>
              <a:rPr lang="en-US" b="1" dirty="0" err="1">
                <a:solidFill>
                  <a:schemeClr val="tx1"/>
                </a:solidFill>
              </a:rPr>
              <a:t>Streamlit</a:t>
            </a:r>
            <a:r>
              <a:rPr lang="en-US" b="1" dirty="0">
                <a:solidFill>
                  <a:schemeClr val="tx1"/>
                </a:solidFill>
              </a:rPr>
              <a:t> dashboard</a:t>
            </a:r>
            <a:r>
              <a:rPr lang="en-US" dirty="0">
                <a:solidFill>
                  <a:schemeClr val="tx1"/>
                </a:solidFill>
              </a:rPr>
              <a:t> for real-time monitoring and evaluation.</a:t>
            </a:r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374535-18E0-59E8-957A-B45909C0D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8F67627-A822-3302-2A57-F493645CE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3</a:t>
            </a:fld>
            <a:endParaRPr lang="en-US"/>
          </a:p>
        </p:txBody>
      </p:sp>
      <p:pic>
        <p:nvPicPr>
          <p:cNvPr id="3074" name="Picture 2" descr="Axa — Wikipédia">
            <a:extLst>
              <a:ext uri="{FF2B5EF4-FFF2-40B4-BE49-F238E27FC236}">
                <a16:creationId xmlns:a16="http://schemas.microsoft.com/office/drawing/2014/main" id="{1C28D482-3A63-9399-5B85-24866F30F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441" y="3428999"/>
            <a:ext cx="637671" cy="63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SBC Enhances Digital Capabilities with ...">
            <a:extLst>
              <a:ext uri="{FF2B5EF4-FFF2-40B4-BE49-F238E27FC236}">
                <a16:creationId xmlns:a16="http://schemas.microsoft.com/office/drawing/2014/main" id="{C2B3E70E-8B28-9E53-EA0E-546C4A4D8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112" y="3410454"/>
            <a:ext cx="1134903" cy="63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5EF158C7-15C8-A14B-6CE5-0CEADB520C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8902" y="3419726"/>
            <a:ext cx="637671" cy="63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libaba.com Lite - Application sur Amazon Appstore">
            <a:extLst>
              <a:ext uri="{FF2B5EF4-FFF2-40B4-BE49-F238E27FC236}">
                <a16:creationId xmlns:a16="http://schemas.microsoft.com/office/drawing/2014/main" id="{A6876EFB-834B-B053-C29E-BC5CB89DC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2686" y="3419726"/>
            <a:ext cx="656216" cy="65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0FBF7E19-9F01-8E7C-D9A8-F3DC601E1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6096" y="3397411"/>
            <a:ext cx="875862" cy="63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6425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EFA162-4E5B-F3C4-0E65-592F6C599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870F1165-C2FC-4313-ADED-D8514C0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FD564DD-780E-4279-99FF-A16618E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B00F6CA-96F4-900C-F3CC-2E9561489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5914"/>
            <a:ext cx="9527275" cy="12419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II. Architecture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214446C-694F-8136-2267-1B3C26E29139}"/>
              </a:ext>
            </a:extLst>
          </p:cNvPr>
          <p:cNvSpPr txBox="1"/>
          <p:nvPr/>
        </p:nvSpPr>
        <p:spPr>
          <a:xfrm>
            <a:off x="838200" y="2400303"/>
            <a:ext cx="3385992" cy="3352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Topic </a:t>
            </a:r>
            <a:r>
              <a:rPr lang="en-US" sz="1500" dirty="0" err="1"/>
              <a:t>full_data</a:t>
            </a:r>
            <a:r>
              <a:rPr lang="en-US" sz="1500" dirty="0"/>
              <a:t> : Retrieve data from Yahoo finance </a:t>
            </a:r>
            <a:r>
              <a:rPr lang="en-US" sz="1500" dirty="0" err="1"/>
              <a:t>api</a:t>
            </a:r>
            <a:endParaRPr lang="en-US" sz="1500" dirty="0"/>
          </a:p>
          <a:p>
            <a:pPr indent="-2286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Topic result : Prediction and metrics</a:t>
            </a:r>
          </a:p>
          <a:p>
            <a:pPr indent="-2286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Replication factor and partition : 1</a:t>
            </a:r>
          </a:p>
        </p:txBody>
      </p:sp>
      <p:pic>
        <p:nvPicPr>
          <p:cNvPr id="7" name="Image 6" descr="Une image contenant texte, capture d’écran, diagramme, Rectangle&#10;&#10;Description générée automatiquement">
            <a:extLst>
              <a:ext uri="{FF2B5EF4-FFF2-40B4-BE49-F238E27FC236}">
                <a16:creationId xmlns:a16="http://schemas.microsoft.com/office/drawing/2014/main" id="{7FC1DFC8-0129-FD24-4EAB-72FE0B8343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79" r="1" b="1"/>
          <a:stretch/>
        </p:blipFill>
        <p:spPr>
          <a:xfrm>
            <a:off x="4688736" y="1905000"/>
            <a:ext cx="6054352" cy="4142428"/>
          </a:xfrm>
          <a:prstGeom prst="rect">
            <a:avLst/>
          </a:prstGeom>
        </p:spPr>
      </p:pic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10D3C5-84A0-717B-160C-84F4333C6A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2" y="6140304"/>
            <a:ext cx="3154896" cy="2870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 smtClean="0"/>
              <a:pPr>
                <a:spcAft>
                  <a:spcPts val="600"/>
                </a:spcAft>
              </a:pPr>
              <a:t>1/23/2025</a:t>
            </a:fld>
            <a:endParaRPr lang="en-US"/>
          </a:p>
        </p:txBody>
      </p:sp>
      <p:cxnSp>
        <p:nvCxnSpPr>
          <p:cNvPr id="37" name="Straight Connector 16">
            <a:extLst>
              <a:ext uri="{FF2B5EF4-FFF2-40B4-BE49-F238E27FC236}">
                <a16:creationId xmlns:a16="http://schemas.microsoft.com/office/drawing/2014/main" id="{ABAD74CF-CB22-463B-9031-D3BE16111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CDD9F2-AE5F-AF03-E16E-B95A9D963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1701" y="5672706"/>
            <a:ext cx="951908" cy="7546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5BB14C7-B6E4-427D-AEAC-7A18D089F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20">
            <a:extLst>
              <a:ext uri="{FF2B5EF4-FFF2-40B4-BE49-F238E27FC236}">
                <a16:creationId xmlns:a16="http://schemas.microsoft.com/office/drawing/2014/main" id="{82B589D1-AB2D-469C-960E-40C719BA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22">
            <a:extLst>
              <a:ext uri="{FF2B5EF4-FFF2-40B4-BE49-F238E27FC236}">
                <a16:creationId xmlns:a16="http://schemas.microsoft.com/office/drawing/2014/main" id="{055BC9DE-F4C7-4F1F-833F-C0E20531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1905000"/>
            <a:ext cx="0" cy="4142431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24">
            <a:extLst>
              <a:ext uri="{FF2B5EF4-FFF2-40B4-BE49-F238E27FC236}">
                <a16:creationId xmlns:a16="http://schemas.microsoft.com/office/drawing/2014/main" id="{E95C7366-6A36-4307-81CE-FBD79DFF0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744" y="1905000"/>
            <a:ext cx="10380954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525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375E51-171C-6F27-33A2-6C5DE72E7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III. </a:t>
            </a:r>
            <a:r>
              <a:rPr lang="fr-FR" err="1"/>
              <a:t>Detail</a:t>
            </a:r>
            <a:r>
              <a:rPr lang="fr-FR"/>
              <a:t>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0F2425-24D1-BC60-7886-F24E5755C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lnSpc>
                <a:spcPct val="107000"/>
              </a:lnSpc>
              <a:buNone/>
            </a:pPr>
            <a:r>
              <a:rPr lang="en-US" sz="1800" kern="1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The data is collected every hour between September 1, 2024, and today</a:t>
            </a:r>
          </a:p>
          <a:p>
            <a:pPr marL="0" lvl="0" indent="0">
              <a:lnSpc>
                <a:spcPct val="107000"/>
              </a:lnSpc>
              <a:buNone/>
            </a:pPr>
            <a:endParaRPr lang="en-US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Open : The stock price at which the market opened for the day</a:t>
            </a:r>
          </a:p>
          <a:p>
            <a:pPr marL="34290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Close :  The last traded price during the day.</a:t>
            </a:r>
            <a:endParaRPr lang="fr-FR" sz="1800" kern="100" dirty="0">
              <a:solidFill>
                <a:srgbClr val="FF000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High : The highest price reached by the stock during the day.</a:t>
            </a:r>
            <a:endParaRPr lang="fr-FR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Low : The lowest price reached by the stock during the day.</a:t>
            </a:r>
            <a:endParaRPr lang="fr-FR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kern="1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Volume : The total number of transactions during the day.</a:t>
            </a:r>
            <a:endParaRPr lang="fr-FR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kern="1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Market_cap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 : Total value of the entire company</a:t>
            </a:r>
            <a:endParaRPr lang="fr-FR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kern="1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Pe_ratio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 : Financial analysis indicator (stock price/earnings per share)</a:t>
            </a:r>
            <a:endParaRPr lang="fr-FR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Latha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 err="1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Dividend_yield</a:t>
            </a:r>
            <a:r>
              <a:rPr lang="en-US" sz="1800" kern="100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Latha" panose="020B0604020202020204" pitchFamily="34" charset="0"/>
              </a:rPr>
              <a:t> : Annual dividend per share / current stock price.</a:t>
            </a:r>
            <a:endParaRPr lang="fr-FR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Latha" panose="020B0604020202020204" pitchFamily="34" charset="0"/>
            </a:endParaRPr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7FF9E5B-D8DA-5973-7A3D-00953F984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0D07FD-C40B-AD1D-767A-A4FF990FE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64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1D00BF-5766-3F76-C7BB-D33BB3414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IV. Models (1/3) – Batch </a:t>
            </a:r>
            <a:r>
              <a:rPr lang="fr-FR" err="1"/>
              <a:t>Regression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DB497F-72D2-856A-0147-4AB33E3B5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Objective</a:t>
            </a:r>
          </a:p>
          <a:p>
            <a:r>
              <a:rPr lang="en-US" b="1" dirty="0">
                <a:solidFill>
                  <a:schemeClr val="tx1"/>
                </a:solidFill>
              </a:rPr>
              <a:t>Batch-based linear regression model</a:t>
            </a:r>
            <a:r>
              <a:rPr lang="en-US" dirty="0">
                <a:solidFill>
                  <a:schemeClr val="tx1"/>
                </a:solidFill>
              </a:rPr>
              <a:t> using </a:t>
            </a:r>
            <a:r>
              <a:rPr lang="en-US" b="1" dirty="0">
                <a:solidFill>
                  <a:schemeClr val="tx1"/>
                </a:solidFill>
              </a:rPr>
              <a:t>Scikit-learn, </a:t>
            </a:r>
            <a:r>
              <a:rPr lang="en-US" dirty="0">
                <a:solidFill>
                  <a:schemeClr val="tx1"/>
                </a:solidFill>
              </a:rPr>
              <a:t>trained on </a:t>
            </a:r>
            <a:r>
              <a:rPr lang="en-US" b="1" dirty="0">
                <a:solidFill>
                  <a:schemeClr val="tx1"/>
                </a:solidFill>
              </a:rPr>
              <a:t>historical data</a:t>
            </a:r>
            <a:r>
              <a:rPr lang="en-US" dirty="0">
                <a:solidFill>
                  <a:schemeClr val="tx1"/>
                </a:solidFill>
              </a:rPr>
              <a:t> stored in CSV files.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Key Steps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Data Retrieval : From CSV files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Splits data into training and testing sets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LinearRegression</a:t>
            </a:r>
            <a:r>
              <a:rPr lang="en-US" dirty="0">
                <a:solidFill>
                  <a:schemeClr val="tx1"/>
                </a:solidFill>
              </a:rPr>
              <a:t> to train the model and test</a:t>
            </a:r>
          </a:p>
          <a:p>
            <a:pPr marL="0" indent="0">
              <a:buNone/>
            </a:pPr>
            <a:r>
              <a:rPr lang="fr-FR" b="1" dirty="0">
                <a:solidFill>
                  <a:schemeClr val="tx1"/>
                </a:solidFill>
              </a:rPr>
              <a:t>Kafka </a:t>
            </a:r>
            <a:r>
              <a:rPr lang="fr-FR" b="1" dirty="0" err="1">
                <a:solidFill>
                  <a:schemeClr val="tx1"/>
                </a:solidFill>
              </a:rPr>
              <a:t>Integration</a:t>
            </a:r>
            <a:endParaRPr lang="fr-FR" b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predicted results, true values, and metrics to the Kafka topic ‘result’</a:t>
            </a:r>
          </a:p>
          <a:p>
            <a:pPr marL="0" indent="0">
              <a:buNone/>
            </a:pPr>
            <a:endParaRPr lang="fr-FR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fr-FR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DC456C-5B17-A215-2969-152DE4E65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BAF5CC2-B6D7-6DB0-93F0-B89419ABE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52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7C32E-DED7-78C4-F751-F2D3D7E44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42F21D-DFDD-1CDA-1ED6-461799722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IV. Models (2/3) – Batch </a:t>
            </a:r>
            <a:r>
              <a:rPr lang="fr-FR" err="1"/>
              <a:t>Incremental</a:t>
            </a:r>
            <a:r>
              <a:rPr lang="fr-FR"/>
              <a:t> </a:t>
            </a:r>
            <a:r>
              <a:rPr lang="fr-FR" err="1"/>
              <a:t>Regression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68136C-240A-CA69-7271-C72DD50EC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Objective</a:t>
            </a:r>
          </a:p>
          <a:p>
            <a:r>
              <a:rPr lang="en-US" b="1" dirty="0">
                <a:solidFill>
                  <a:schemeClr val="tx1"/>
                </a:solidFill>
              </a:rPr>
              <a:t>Batch-incremental regression model</a:t>
            </a:r>
            <a:r>
              <a:rPr lang="en-US" dirty="0">
                <a:solidFill>
                  <a:schemeClr val="tx1"/>
                </a:solidFill>
              </a:rPr>
              <a:t> using on </a:t>
            </a:r>
            <a:r>
              <a:rPr lang="en-US" b="1" dirty="0">
                <a:solidFill>
                  <a:schemeClr val="tx1"/>
                </a:solidFill>
              </a:rPr>
              <a:t>historical data</a:t>
            </a:r>
            <a:r>
              <a:rPr lang="en-US" dirty="0">
                <a:solidFill>
                  <a:schemeClr val="tx1"/>
                </a:solidFill>
              </a:rPr>
              <a:t> stored in CSV files and </a:t>
            </a:r>
            <a:r>
              <a:rPr lang="en-US" b="1" dirty="0">
                <a:solidFill>
                  <a:schemeClr val="tx1"/>
                </a:solidFill>
              </a:rPr>
              <a:t>online</a:t>
            </a:r>
            <a:r>
              <a:rPr lang="en-US" dirty="0">
                <a:solidFill>
                  <a:schemeClr val="tx1"/>
                </a:solidFill>
              </a:rPr>
              <a:t> data.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Key Steps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Data Retrieval : From CSV files (before 15 November) and after from topic ‘</a:t>
            </a:r>
            <a:r>
              <a:rPr lang="en-US" dirty="0" err="1">
                <a:solidFill>
                  <a:schemeClr val="tx1"/>
                </a:solidFill>
              </a:rPr>
              <a:t>full_data</a:t>
            </a:r>
            <a:r>
              <a:rPr lang="en-US" dirty="0">
                <a:solidFill>
                  <a:schemeClr val="tx1"/>
                </a:solidFill>
              </a:rPr>
              <a:t>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Splits data into training and testing sets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LinearRegression</a:t>
            </a:r>
            <a:r>
              <a:rPr lang="en-US" dirty="0">
                <a:solidFill>
                  <a:schemeClr val="tx1"/>
                </a:solidFill>
              </a:rPr>
              <a:t> to train the model and test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Online model from 15 November</a:t>
            </a:r>
          </a:p>
          <a:p>
            <a:pPr marL="0" indent="0">
              <a:buNone/>
            </a:pPr>
            <a:r>
              <a:rPr lang="fr-FR" b="1" dirty="0">
                <a:solidFill>
                  <a:schemeClr val="tx1"/>
                </a:solidFill>
              </a:rPr>
              <a:t>Kafka </a:t>
            </a:r>
            <a:r>
              <a:rPr lang="fr-FR" b="1" dirty="0" err="1">
                <a:solidFill>
                  <a:schemeClr val="tx1"/>
                </a:solidFill>
              </a:rPr>
              <a:t>Integration</a:t>
            </a:r>
            <a:endParaRPr lang="fr-FR" b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predicted results, true values, and metrics to the Kafka topic ‘result’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282D37-9FDB-63C4-C45B-6DEFDC938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C1B3B7-67D6-C656-DF8C-C94DE5713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8505CA-C111-62F3-639D-7CB944135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448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40A7F9-7F9C-0EBD-C2CD-61483647C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002028-8259-8704-1597-0DED2EFAC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IV. Models (3/3) – Adaptive </a:t>
            </a:r>
            <a:r>
              <a:rPr lang="fr-FR" err="1"/>
              <a:t>Regression</a:t>
            </a: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DDD2F9-6300-A461-2272-3E2557552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88F0-556B-4BB7-8AAB-D63AEB65C662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BA950B6-9081-01A6-1606-DBD117929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DC1868-9C32-E33E-C211-FD7C0C778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2C36F-4504-47C0-B82F-A167342A2754}" type="slidenum">
              <a:rPr lang="en-US" smtClean="0"/>
              <a:t>8</a:t>
            </a:fld>
            <a:endParaRPr lang="en-US"/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B1999B91-36E7-0ABA-3F8A-4FA05DC33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2142115"/>
            <a:ext cx="9527275" cy="364393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Objective</a:t>
            </a:r>
          </a:p>
          <a:p>
            <a:r>
              <a:rPr lang="en-US" b="1" dirty="0">
                <a:solidFill>
                  <a:schemeClr val="tx1"/>
                </a:solidFill>
              </a:rPr>
              <a:t>Online regression model</a:t>
            </a:r>
            <a:r>
              <a:rPr lang="en-US" dirty="0">
                <a:solidFill>
                  <a:schemeClr val="tx1"/>
                </a:solidFill>
              </a:rPr>
              <a:t> using</a:t>
            </a:r>
            <a:r>
              <a:rPr lang="en-US" b="1" dirty="0">
                <a:solidFill>
                  <a:schemeClr val="tx1"/>
                </a:solidFill>
              </a:rPr>
              <a:t> River</a:t>
            </a:r>
            <a:r>
              <a:rPr lang="en-US" dirty="0">
                <a:solidFill>
                  <a:schemeClr val="tx1"/>
                </a:solidFill>
              </a:rPr>
              <a:t>, trained on </a:t>
            </a:r>
            <a:r>
              <a:rPr lang="en-US" b="1" dirty="0">
                <a:solidFill>
                  <a:schemeClr val="tx1"/>
                </a:solidFill>
              </a:rPr>
              <a:t>online</a:t>
            </a:r>
            <a:r>
              <a:rPr lang="en-US" dirty="0">
                <a:solidFill>
                  <a:schemeClr val="tx1"/>
                </a:solidFill>
              </a:rPr>
              <a:t> data.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Key Steps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Data Retrieval : from topic ‘</a:t>
            </a:r>
            <a:r>
              <a:rPr lang="en-US" dirty="0" err="1">
                <a:solidFill>
                  <a:schemeClr val="tx1"/>
                </a:solidFill>
              </a:rPr>
              <a:t>full_data</a:t>
            </a:r>
            <a:r>
              <a:rPr lang="en-US" dirty="0">
                <a:solidFill>
                  <a:schemeClr val="tx1"/>
                </a:solidFill>
              </a:rPr>
              <a:t>’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Predict the stock price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Learn from its error from prediction</a:t>
            </a:r>
          </a:p>
          <a:p>
            <a:pPr marL="0" indent="0">
              <a:buNone/>
            </a:pPr>
            <a:r>
              <a:rPr lang="fr-FR" b="1" dirty="0">
                <a:solidFill>
                  <a:schemeClr val="tx1"/>
                </a:solidFill>
              </a:rPr>
              <a:t>Kafka </a:t>
            </a:r>
            <a:r>
              <a:rPr lang="fr-FR" b="1" dirty="0" err="1">
                <a:solidFill>
                  <a:schemeClr val="tx1"/>
                </a:solidFill>
              </a:rPr>
              <a:t>Integration</a:t>
            </a:r>
            <a:endParaRPr lang="fr-FR" b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predicted results, true values, and metrics to the Kafka topic ‘result’ </a:t>
            </a:r>
            <a:r>
              <a:rPr lang="en-US" b="1" dirty="0">
                <a:solidFill>
                  <a:schemeClr val="tx1"/>
                </a:solidFill>
              </a:rPr>
              <a:t>from 30 October 2024</a:t>
            </a:r>
          </a:p>
        </p:txBody>
      </p:sp>
    </p:spTree>
    <p:extLst>
      <p:ext uri="{BB962C8B-B14F-4D97-AF65-F5344CB8AC3E}">
        <p14:creationId xmlns:p14="http://schemas.microsoft.com/office/powerpoint/2010/main" val="2646736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22" descr="Graphique de marché boursier sur écran">
            <a:extLst>
              <a:ext uri="{FF2B5EF4-FFF2-40B4-BE49-F238E27FC236}">
                <a16:creationId xmlns:a16="http://schemas.microsoft.com/office/drawing/2014/main" id="{104BAF95-9049-FE6D-80A7-FE211EE2D8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17"/>
          <a:stretch/>
        </p:blipFill>
        <p:spPr>
          <a:xfrm>
            <a:off x="0" y="-5"/>
            <a:ext cx="12191979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BC92CF8-D889-FF1B-28C0-F9C361F95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" y="2567695"/>
            <a:ext cx="12191978" cy="172258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+mn-lt"/>
              </a:rPr>
              <a:t>Demonstration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3BEB2C-7769-176E-1111-D7DD4E4F0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E0A88F0-556B-4BB7-8AAB-D63AEB65C662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1/23/2025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CA5B4B-DEF2-CFD7-F14A-C17F6F744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1D2C36F-4504-47C0-B82F-A167342A2754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847709"/>
      </p:ext>
    </p:extLst>
  </p:cSld>
  <p:clrMapOvr>
    <a:masterClrMapping/>
  </p:clrMapOvr>
</p:sld>
</file>

<file path=ppt/theme/theme1.xml><?xml version="1.0" encoding="utf-8"?>
<a:theme xmlns:a="http://schemas.openxmlformats.org/drawingml/2006/main" name="Memo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Elephant Univers Condensed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moVTI" id="{DF30D94D-D909-45F8-8565-C675708280D4}" vid="{636A8D8B-0354-48FA-9492-83E81C26161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1705</TotalTime>
  <Words>739</Words>
  <Application>Microsoft Office PowerPoint</Application>
  <PresentationFormat>Grand écran</PresentationFormat>
  <Paragraphs>177</Paragraphs>
  <Slides>12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Aptos</vt:lpstr>
      <vt:lpstr>Arial</vt:lpstr>
      <vt:lpstr>Elephant</vt:lpstr>
      <vt:lpstr>Symbol</vt:lpstr>
      <vt:lpstr>Univers Condensed</vt:lpstr>
      <vt:lpstr>MemoVTI</vt:lpstr>
      <vt:lpstr>Datastream Project</vt:lpstr>
      <vt:lpstr>Outline</vt:lpstr>
      <vt:lpstr>I. Presentation of the subject</vt:lpstr>
      <vt:lpstr>II. Architecture</vt:lpstr>
      <vt:lpstr>III. Detail Data</vt:lpstr>
      <vt:lpstr>IV. Models (1/3) – Batch Regression</vt:lpstr>
      <vt:lpstr>IV. Models (2/3) – Batch Incremental Regression</vt:lpstr>
      <vt:lpstr>IV. Models (3/3) – Adaptive Regression</vt:lpstr>
      <vt:lpstr>Demonstration</vt:lpstr>
      <vt:lpstr>VI. Results (1/2)</vt:lpstr>
      <vt:lpstr>Results (2/2)</vt:lpstr>
      <vt:lpstr>VII.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Jaishan BURTON ELMO</dc:creator>
  <cp:lastModifiedBy>Guillaume MARIN-BERTIN</cp:lastModifiedBy>
  <cp:revision>1</cp:revision>
  <dcterms:created xsi:type="dcterms:W3CDTF">2025-01-22T13:03:32Z</dcterms:created>
  <dcterms:modified xsi:type="dcterms:W3CDTF">2025-01-23T17:31:59Z</dcterms:modified>
</cp:coreProperties>
</file>

<file path=docProps/thumbnail.jpeg>
</file>